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Lst>
  <p:sldSz cy="5143500" cx="9144000"/>
  <p:notesSz cx="6858000" cy="9144000"/>
  <p:embeddedFontLst>
    <p:embeddedFont>
      <p:font typeface="Anton"/>
      <p:regular r:id="rId163"/>
    </p:embeddedFont>
    <p:embeddedFont>
      <p:font typeface="Helvetica Neue Light"/>
      <p:regular r:id="rId164"/>
      <p:bold r:id="rId165"/>
      <p:italic r:id="rId166"/>
      <p:boldItalic r:id="rId167"/>
    </p:embeddedFont>
    <p:embeddedFont>
      <p:font typeface="DM Sans"/>
      <p:regular r:id="rId168"/>
      <p:bold r:id="rId169"/>
      <p:italic r:id="rId170"/>
      <p:boldItalic r:id="rId1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3" orient="horz"/>
        <p:guide pos="288"/>
        <p:guide pos="5459"/>
        <p:guide pos="289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171" Type="http://schemas.openxmlformats.org/officeDocument/2006/relationships/font" Target="fonts/DMSans-boldItalic.fntdata"/><Relationship Id="rId68" Type="http://schemas.openxmlformats.org/officeDocument/2006/relationships/slide" Target="slides/slide63.xml"/><Relationship Id="rId170" Type="http://schemas.openxmlformats.org/officeDocument/2006/relationships/font" Target="fonts/DMSans-italic.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HelveticaNeueLight-bold.fntdata"/><Relationship Id="rId69" Type="http://schemas.openxmlformats.org/officeDocument/2006/relationships/slide" Target="slides/slide64.xml"/><Relationship Id="rId164" Type="http://schemas.openxmlformats.org/officeDocument/2006/relationships/font" Target="fonts/HelveticaNeueLight-regular.fntdata"/><Relationship Id="rId163" Type="http://schemas.openxmlformats.org/officeDocument/2006/relationships/font" Target="fonts/Anton-regular.fntdata"/><Relationship Id="rId162" Type="http://schemas.openxmlformats.org/officeDocument/2006/relationships/slide" Target="slides/slide157.xml"/><Relationship Id="rId169" Type="http://schemas.openxmlformats.org/officeDocument/2006/relationships/font" Target="fonts/DMSans-bold.fntdata"/><Relationship Id="rId168" Type="http://schemas.openxmlformats.org/officeDocument/2006/relationships/font" Target="fonts/DMSans-regular.fntdata"/><Relationship Id="rId167" Type="http://schemas.openxmlformats.org/officeDocument/2006/relationships/font" Target="fonts/HelveticaNeueLight-boldItalic.fntdata"/><Relationship Id="rId166" Type="http://schemas.openxmlformats.org/officeDocument/2006/relationships/font" Target="fonts/HelveticaNeueLight-italic.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db5d998d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db5d998d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nombre del curso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3866b1b02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3866b1b02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3866b1b02a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3866b1b02a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3866b1b02a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3866b1b02a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3866b1b02a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3866b1b02a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3866b1b02a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3866b1b02a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13866b1b02a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13866b1b02a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3866b1b02a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13866b1b02a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13866b1b02a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13866b1b02a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3866b1b02a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13866b1b02a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3866b1b02a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13866b1b02a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3866b1b02a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13866b1b02a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3866b1b02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3866b1b02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3866b1b02a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3866b1b02a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3866b1b02a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13866b1b02a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3866b1b02a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3866b1b02a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13866b1b02a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13866b1b02a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3866b1b02a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13866b1b02a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3866b1b02a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3866b1b02a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3866b1b02a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3866b1b02a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3866b1b02a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13866b1b02a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3866b1b02a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3866b1b02a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3866b1b02a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13866b1b02a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866b1b02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3866b1b02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3866b1b02a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3866b1b02a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3866b1b02a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13866b1b02a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3866b1b02a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3866b1b02a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3866b1b02a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13866b1b02a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13866b1b02a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13866b1b02a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13866b1b02a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13866b1b02a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3866b1b02a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13866b1b02a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3866b1b02a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13866b1b02a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3866b1b02a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13866b1b02a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13866b1b02a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13866b1b02a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3866b1b02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3866b1b02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3866b1b02a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3866b1b02a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3866b1b02a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3866b1b02a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3866b1b02a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13866b1b02a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13866b1b02a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13866b1b02a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13866b1b02a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13866b1b02a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3866b1b02a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3866b1b02a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13866b1b02a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13866b1b02a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3866b1b02a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3866b1b02a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13866b1b02a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13866b1b02a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13866b1b02a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13866b1b02a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866b1b02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3866b1b02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13866b1b02a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13866b1b02a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13866b1b02a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13866b1b02a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13866b1b02a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13866b1b02a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13866b1b02a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13866b1b02a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13866b1b02a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13866b1b02a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13866b1b02a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13866b1b02a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13866b1b02a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13866b1b02a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13866b1b02a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13866b1b02a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13866b1b02a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13866b1b02a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13866b1b02a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13866b1b02a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3866b1b02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3866b1b02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13866b1b02a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13866b1b02a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3866b1b02a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13866b1b02a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13866b1b02a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13866b1b02a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13866b1b02a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13866b1b02a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13866b1b02a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13866b1b02a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13866b1b02a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13866b1b02a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13866b1b02a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13866b1b02a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3866b1b02a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13866b1b02a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3866b1b02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3866b1b02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3866b1b02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3866b1b02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3866b1b02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3866b1b02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866b1b02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3866b1b02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3866b1b02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3866b1b02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866b1b02a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3866b1b02a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3866b1b02a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3866b1b02a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3866b1b02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3866b1b02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3866b1b02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3866b1b02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866b1b02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3866b1b02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866b1b02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3866b1b02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3866b1b02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3866b1b02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3866b1b02a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3866b1b02a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3866b1b02a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3866b1b02a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3866b1b02a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3866b1b02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3866b1b0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3866b1b0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3866b1b02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3866b1b02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3866b1b02a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3866b1b02a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3866b1b02a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3866b1b02a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3866b1b02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3866b1b02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3866b1b02a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3866b1b02a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3866b1b02a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3866b1b02a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3866b1b02a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3866b1b02a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3866b1b02a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3866b1b02a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3866b1b02a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3866b1b02a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3866b1b02a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3866b1b02a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866b1b02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3866b1b02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3866b1b02a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3866b1b02a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3866b1b02a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3866b1b02a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3866b1b02a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3866b1b02a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3866b1b02a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3866b1b02a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3866b1b02a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3866b1b02a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3866b1b02a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3866b1b02a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3866b1b02a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3866b1b02a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3866b1b02a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3866b1b02a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3866b1b02a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3866b1b02a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3866b1b02a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3866b1b02a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3866b1b02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3866b1b02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3866b1b02a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3866b1b02a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3866b1b02a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3866b1b02a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3866b1b02a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3866b1b02a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3866b1b02a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3866b1b02a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3866b1b02a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3866b1b02a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3866b1b02a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3866b1b02a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3866b1b02a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3866b1b02a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3866b1b02a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3866b1b02a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3866b1b02a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3866b1b02a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3866b1b02a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3866b1b02a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3866b1b02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3866b1b02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3866b1b02a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3866b1b02a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3866b1b02a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3866b1b02a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3866b1b02a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3866b1b02a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3866b1b02a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3866b1b02a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3866b1b02a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3866b1b02a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3866b1b02a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3866b1b02a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3866b1b02a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3866b1b02a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3866b1b02a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3866b1b02a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3866b1b02a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3866b1b02a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3866b1b02a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3866b1b02a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866b1b02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866b1b02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3866b1b02a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3866b1b02a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3866b1b02a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3866b1b02a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3866b1b02a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3866b1b02a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3866b1b02a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3866b1b02a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3866b1b02a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3866b1b02a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3866b1b02a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3866b1b02a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3866b1b02a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3866b1b02a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3866b1b02a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3866b1b02a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3866b1b02a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3866b1b02a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3866b1b02a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3866b1b02a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3866b1b02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3866b1b02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3866b1b02a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3866b1b02a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3866b1b02a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3866b1b02a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3866b1b02a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3866b1b02a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3866b1b02a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3866b1b02a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3866b1b02a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3866b1b02a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3866b1b02a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3866b1b02a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3866b1b02a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13866b1b02a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3866b1b02a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3866b1b02a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3866b1b02a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3866b1b02a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3866b1b02a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3866b1b02a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3866b1b02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3866b1b02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3866b1b02a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3866b1b02a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3866b1b02a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3866b1b02a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3866b1b02a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3866b1b02a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3866b1b02a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3866b1b02a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3866b1b02a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13866b1b02a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3866b1b02a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3866b1b02a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3866b1b02a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13866b1b02a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3866b1b02a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13866b1b02a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3866b1b02a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3866b1b02a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3866b1b02a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13866b1b02a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6" name="Shape 6"/>
        <p:cNvGrpSpPr/>
        <p:nvPr/>
      </p:nvGrpSpPr>
      <p:grpSpPr>
        <a:xfrm>
          <a:off x="0" y="0"/>
          <a:ext cx="0" cy="0"/>
          <a:chOff x="0" y="0"/>
          <a:chExt cx="0" cy="0"/>
        </a:xfrm>
      </p:grpSpPr>
      <p:pic>
        <p:nvPicPr>
          <p:cNvPr id="7" name="Google Shape;7;p2"/>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1"/>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2"/>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6000">
                <a:solidFill>
                  <a:srgbClr val="E8E7E3"/>
                </a:solidFill>
              </a:rPr>
              <a:t>☕ </a:t>
            </a:r>
            <a:endParaRPr sz="6000">
              <a:solidFill>
                <a:srgbClr val="E8E7E3"/>
              </a:solidFill>
            </a:endParaRPr>
          </a:p>
          <a:p>
            <a:pPr indent="0" lvl="0" marL="0" rtl="0" algn="ctr">
              <a:spcBef>
                <a:spcPts val="0"/>
              </a:spcBef>
              <a:spcAft>
                <a:spcPts val="0"/>
              </a:spcAft>
              <a:buNone/>
            </a:pPr>
            <a:r>
              <a:rPr i="1" lang="es-419"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419"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54"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5" name="Shape 55"/>
        <p:cNvGrpSpPr/>
        <p:nvPr/>
      </p:nvGrpSpPr>
      <p:grpSpPr>
        <a:xfrm>
          <a:off x="0" y="0"/>
          <a:ext cx="0" cy="0"/>
          <a:chOff x="0" y="0"/>
          <a:chExt cx="0" cy="0"/>
        </a:xfrm>
      </p:grpSpPr>
      <p:pic>
        <p:nvPicPr>
          <p:cNvPr id="56" name="Google Shape;56;p1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57" name="Shape 57"/>
        <p:cNvGrpSpPr/>
        <p:nvPr/>
      </p:nvGrpSpPr>
      <p:grpSpPr>
        <a:xfrm>
          <a:off x="0" y="0"/>
          <a:ext cx="0" cy="0"/>
          <a:chOff x="0" y="0"/>
          <a:chExt cx="0" cy="0"/>
        </a:xfrm>
      </p:grpSpPr>
      <p:sp>
        <p:nvSpPr>
          <p:cNvPr id="58" name="Google Shape;58;p1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9" name="Google Shape;59;p1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69" name="Shape 69"/>
        <p:cNvGrpSpPr/>
        <p:nvPr/>
      </p:nvGrpSpPr>
      <p:grpSpPr>
        <a:xfrm>
          <a:off x="0" y="0"/>
          <a:ext cx="0" cy="0"/>
          <a:chOff x="0" y="0"/>
          <a:chExt cx="0" cy="0"/>
        </a:xfrm>
      </p:grpSpPr>
      <p:sp>
        <p:nvSpPr>
          <p:cNvPr id="70" name="Google Shape;70;p1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1" name="Google Shape;71;p1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73" name="Shape 73"/>
        <p:cNvGrpSpPr/>
        <p:nvPr/>
      </p:nvGrpSpPr>
      <p:grpSpPr>
        <a:xfrm>
          <a:off x="0" y="0"/>
          <a:ext cx="0" cy="0"/>
          <a:chOff x="0" y="0"/>
          <a:chExt cx="0" cy="0"/>
        </a:xfrm>
      </p:grpSpPr>
      <p:sp>
        <p:nvSpPr>
          <p:cNvPr id="74" name="Google Shape;74;p1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5" name="Google Shape;75;p1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77" name="Shape 77"/>
        <p:cNvGrpSpPr/>
        <p:nvPr/>
      </p:nvGrpSpPr>
      <p:grpSpPr>
        <a:xfrm>
          <a:off x="0" y="0"/>
          <a:ext cx="0" cy="0"/>
          <a:chOff x="0" y="0"/>
          <a:chExt cx="0" cy="0"/>
        </a:xfrm>
      </p:grpSpPr>
      <p:sp>
        <p:nvSpPr>
          <p:cNvPr id="78" name="Google Shape;78;p2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9" name="Google Shape;79;p2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0" name="Google Shape;8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81" name="Shape 81"/>
        <p:cNvGrpSpPr/>
        <p:nvPr/>
      </p:nvGrpSpPr>
      <p:grpSpPr>
        <a:xfrm>
          <a:off x="0" y="0"/>
          <a:ext cx="0" cy="0"/>
          <a:chOff x="0" y="0"/>
          <a:chExt cx="0" cy="0"/>
        </a:xfrm>
      </p:grpSpPr>
      <p:sp>
        <p:nvSpPr>
          <p:cNvPr id="82" name="Google Shape;82;p2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3" name="Google Shape;83;p2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4" name="Google Shape;8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85" name="Shape 85"/>
        <p:cNvGrpSpPr/>
        <p:nvPr/>
      </p:nvGrpSpPr>
      <p:grpSpPr>
        <a:xfrm>
          <a:off x="0" y="0"/>
          <a:ext cx="0" cy="0"/>
          <a:chOff x="0" y="0"/>
          <a:chExt cx="0" cy="0"/>
        </a:xfrm>
      </p:grpSpPr>
      <p:sp>
        <p:nvSpPr>
          <p:cNvPr id="86" name="Google Shape;8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7" name="Google Shape;8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89" name="Shape 89"/>
        <p:cNvGrpSpPr/>
        <p:nvPr/>
      </p:nvGrpSpPr>
      <p:grpSpPr>
        <a:xfrm>
          <a:off x="0" y="0"/>
          <a:ext cx="0" cy="0"/>
          <a:chOff x="0" y="0"/>
          <a:chExt cx="0" cy="0"/>
        </a:xfrm>
      </p:grpSpPr>
      <p:sp>
        <p:nvSpPr>
          <p:cNvPr id="90" name="Google Shape;90;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1" name="Google Shape;91;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93" name="Shape 93"/>
        <p:cNvGrpSpPr/>
        <p:nvPr/>
      </p:nvGrpSpPr>
      <p:grpSpPr>
        <a:xfrm>
          <a:off x="0" y="0"/>
          <a:ext cx="0" cy="0"/>
          <a:chOff x="0" y="0"/>
          <a:chExt cx="0" cy="0"/>
        </a:xfrm>
      </p:grpSpPr>
      <p:sp>
        <p:nvSpPr>
          <p:cNvPr id="94" name="Google Shape;94;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5" name="Google Shape;95;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6" name="Google Shape;96;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97" name="Shape 97"/>
        <p:cNvGrpSpPr/>
        <p:nvPr/>
      </p:nvGrpSpPr>
      <p:grpSpPr>
        <a:xfrm>
          <a:off x="0" y="0"/>
          <a:ext cx="0" cy="0"/>
          <a:chOff x="0" y="0"/>
          <a:chExt cx="0" cy="0"/>
        </a:xfrm>
      </p:grpSpPr>
      <p:sp>
        <p:nvSpPr>
          <p:cNvPr id="98" name="Google Shape;98;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99" name="Google Shape;99;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0" name="Google Shape;10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01" name="Shape 101"/>
        <p:cNvGrpSpPr/>
        <p:nvPr/>
      </p:nvGrpSpPr>
      <p:grpSpPr>
        <a:xfrm>
          <a:off x="0" y="0"/>
          <a:ext cx="0" cy="0"/>
          <a:chOff x="0" y="0"/>
          <a:chExt cx="0" cy="0"/>
        </a:xfrm>
      </p:grpSpPr>
      <p:sp>
        <p:nvSpPr>
          <p:cNvPr id="102" name="Google Shape;102;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03" name="Google Shape;103;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4" name="Google Shape;10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05" name="Shape 105"/>
        <p:cNvGrpSpPr/>
        <p:nvPr/>
      </p:nvGrpSpPr>
      <p:grpSpPr>
        <a:xfrm>
          <a:off x="0" y="0"/>
          <a:ext cx="0" cy="0"/>
          <a:chOff x="0" y="0"/>
          <a:chExt cx="0" cy="0"/>
        </a:xfrm>
      </p:grpSpPr>
      <p:sp>
        <p:nvSpPr>
          <p:cNvPr id="106" name="Google Shape;106;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07" name="Google Shape;107;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8" name="Google Shape;108;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09" name="Shape 109"/>
        <p:cNvGrpSpPr/>
        <p:nvPr/>
      </p:nvGrpSpPr>
      <p:grpSpPr>
        <a:xfrm>
          <a:off x="0" y="0"/>
          <a:ext cx="0" cy="0"/>
          <a:chOff x="0" y="0"/>
          <a:chExt cx="0" cy="0"/>
        </a:xfrm>
      </p:grpSpPr>
      <p:sp>
        <p:nvSpPr>
          <p:cNvPr id="110" name="Google Shape;110;p2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1" name="Google Shape;111;p2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2" name="Google Shape;112;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13" name="Shape 113"/>
        <p:cNvGrpSpPr/>
        <p:nvPr/>
      </p:nvGrpSpPr>
      <p:grpSpPr>
        <a:xfrm>
          <a:off x="0" y="0"/>
          <a:ext cx="0" cy="0"/>
          <a:chOff x="0" y="0"/>
          <a:chExt cx="0" cy="0"/>
        </a:xfrm>
      </p:grpSpPr>
      <p:sp>
        <p:nvSpPr>
          <p:cNvPr id="114" name="Google Shape;114;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5" name="Google Shape;115;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16" name="Google Shape;11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17" name="Shape 117"/>
        <p:cNvGrpSpPr/>
        <p:nvPr/>
      </p:nvGrpSpPr>
      <p:grpSpPr>
        <a:xfrm>
          <a:off x="0" y="0"/>
          <a:ext cx="0" cy="0"/>
          <a:chOff x="0" y="0"/>
          <a:chExt cx="0" cy="0"/>
        </a:xfrm>
      </p:grpSpPr>
      <p:sp>
        <p:nvSpPr>
          <p:cNvPr id="118" name="Google Shape;118;p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9" name="Google Shape;119;p3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0" name="Google Shape;12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10" name="Shape 10"/>
        <p:cNvGrpSpPr/>
        <p:nvPr/>
      </p:nvGrpSpPr>
      <p:grpSpPr>
        <a:xfrm>
          <a:off x="0" y="0"/>
          <a:ext cx="0" cy="0"/>
          <a:chOff x="0" y="0"/>
          <a:chExt cx="0" cy="0"/>
        </a:xfrm>
      </p:grpSpPr>
      <p:sp>
        <p:nvSpPr>
          <p:cNvPr id="11" name="Google Shape;11;p4"/>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 name="Google Shape;12;p4"/>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3" name="Google Shape;13;p4"/>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 name="Google Shape;14;p4"/>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5" name="Google Shape;15;p4"/>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6" name="Google Shape;16;p4"/>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7" name="Google Shape;17;p4"/>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8" name="Google Shape;18;p4"/>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19" name="Google Shape;19;p4"/>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 name="Google Shape;20;p4"/>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 name="Google Shape;21;p4"/>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2" name="Google Shape;22;p4"/>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3" name="Google Shape;23;p4"/>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4" name="Google Shape;24;p4"/>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5" name="Google Shape;25;p4"/>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26" name="Google Shape;26;p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 name="Google Shape;27;p4"/>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 name="Google Shape;28;p4"/>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9" name="Google Shape;29;p4"/>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0" name="Google Shape;30;p4"/>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1" name="Google Shape;31;p4"/>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2" name="Google Shape;32;p4"/>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33" name="Google Shape;33;p4"/>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21" name="Shape 121"/>
        <p:cNvGrpSpPr/>
        <p:nvPr/>
      </p:nvGrpSpPr>
      <p:grpSpPr>
        <a:xfrm>
          <a:off x="0" y="0"/>
          <a:ext cx="0" cy="0"/>
          <a:chOff x="0" y="0"/>
          <a:chExt cx="0" cy="0"/>
        </a:xfrm>
      </p:grpSpPr>
      <p:sp>
        <p:nvSpPr>
          <p:cNvPr id="122" name="Google Shape;122;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23" name="Google Shape;123;p31"/>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4" name="Google Shape;12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25" name="Shape 125"/>
        <p:cNvGrpSpPr/>
        <p:nvPr/>
      </p:nvGrpSpPr>
      <p:grpSpPr>
        <a:xfrm>
          <a:off x="0" y="0"/>
          <a:ext cx="0" cy="0"/>
          <a:chOff x="0" y="0"/>
          <a:chExt cx="0" cy="0"/>
        </a:xfrm>
      </p:grpSpPr>
      <p:sp>
        <p:nvSpPr>
          <p:cNvPr id="126" name="Google Shape;126;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7" name="Google Shape;127;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8" name="Google Shape;12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29" name="Shape 129"/>
        <p:cNvGrpSpPr/>
        <p:nvPr/>
      </p:nvGrpSpPr>
      <p:grpSpPr>
        <a:xfrm>
          <a:off x="0" y="0"/>
          <a:ext cx="0" cy="0"/>
          <a:chOff x="0" y="0"/>
          <a:chExt cx="0" cy="0"/>
        </a:xfrm>
      </p:grpSpPr>
      <p:sp>
        <p:nvSpPr>
          <p:cNvPr id="130" name="Google Shape;130;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1" name="Google Shape;131;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2" name="Google Shape;132;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33" name="Shape 133"/>
        <p:cNvGrpSpPr/>
        <p:nvPr/>
      </p:nvGrpSpPr>
      <p:grpSpPr>
        <a:xfrm>
          <a:off x="0" y="0"/>
          <a:ext cx="0" cy="0"/>
          <a:chOff x="0" y="0"/>
          <a:chExt cx="0" cy="0"/>
        </a:xfrm>
      </p:grpSpPr>
      <p:pic>
        <p:nvPicPr>
          <p:cNvPr id="134" name="Google Shape;134;p3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7" name="Shape 137"/>
        <p:cNvGrpSpPr/>
        <p:nvPr/>
      </p:nvGrpSpPr>
      <p:grpSpPr>
        <a:xfrm>
          <a:off x="0" y="0"/>
          <a:ext cx="0" cy="0"/>
          <a:chOff x="0" y="0"/>
          <a:chExt cx="0" cy="0"/>
        </a:xfrm>
      </p:grpSpPr>
      <p:pic>
        <p:nvPicPr>
          <p:cNvPr id="138" name="Google Shape;138;p36"/>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39" name="Shape 139"/>
        <p:cNvGrpSpPr/>
        <p:nvPr/>
      </p:nvGrpSpPr>
      <p:grpSpPr>
        <a:xfrm>
          <a:off x="0" y="0"/>
          <a:ext cx="0" cy="0"/>
          <a:chOff x="0" y="0"/>
          <a:chExt cx="0" cy="0"/>
        </a:xfrm>
      </p:grpSpPr>
      <p:pic>
        <p:nvPicPr>
          <p:cNvPr id="140" name="Google Shape;140;p3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3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p3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4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4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5"/>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4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4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52" name="Shape 152"/>
        <p:cNvGrpSpPr/>
        <p:nvPr/>
      </p:nvGrpSpPr>
      <p:grpSpPr>
        <a:xfrm>
          <a:off x="0" y="0"/>
          <a:ext cx="0" cy="0"/>
          <a:chOff x="0" y="0"/>
          <a:chExt cx="0" cy="0"/>
        </a:xfrm>
      </p:grpSpPr>
      <p:pic>
        <p:nvPicPr>
          <p:cNvPr id="153" name="Google Shape;153;p4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id="155" name="Google Shape;155;p43"/>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56" name="Shape 156"/>
        <p:cNvGrpSpPr/>
        <p:nvPr/>
      </p:nvGrpSpPr>
      <p:grpSpPr>
        <a:xfrm>
          <a:off x="0" y="0"/>
          <a:ext cx="0" cy="0"/>
          <a:chOff x="0" y="0"/>
          <a:chExt cx="0" cy="0"/>
        </a:xfrm>
      </p:grpSpPr>
      <p:pic>
        <p:nvPicPr>
          <p:cNvPr id="157" name="Google Shape;157;p4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158" name="Shape 158"/>
        <p:cNvGrpSpPr/>
        <p:nvPr/>
      </p:nvGrpSpPr>
      <p:grpSpPr>
        <a:xfrm>
          <a:off x="0" y="0"/>
          <a:ext cx="0" cy="0"/>
          <a:chOff x="0" y="0"/>
          <a:chExt cx="0" cy="0"/>
        </a:xfrm>
      </p:grpSpPr>
      <p:sp>
        <p:nvSpPr>
          <p:cNvPr id="159" name="Google Shape;159;p4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4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61" name="Shape 161"/>
        <p:cNvGrpSpPr/>
        <p:nvPr/>
      </p:nvGrpSpPr>
      <p:grpSpPr>
        <a:xfrm>
          <a:off x="0" y="0"/>
          <a:ext cx="0" cy="0"/>
          <a:chOff x="0" y="0"/>
          <a:chExt cx="0" cy="0"/>
        </a:xfrm>
      </p:grpSpPr>
      <p:pic>
        <p:nvPicPr>
          <p:cNvPr id="162" name="Google Shape;162;p4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163" name="Shape 163"/>
        <p:cNvGrpSpPr/>
        <p:nvPr/>
      </p:nvGrpSpPr>
      <p:grpSpPr>
        <a:xfrm>
          <a:off x="0" y="0"/>
          <a:ext cx="0" cy="0"/>
          <a:chOff x="0" y="0"/>
          <a:chExt cx="0" cy="0"/>
        </a:xfrm>
      </p:grpSpPr>
      <p:pic>
        <p:nvPicPr>
          <p:cNvPr id="164" name="Google Shape;164;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165" name="Shape 165"/>
        <p:cNvGrpSpPr/>
        <p:nvPr/>
      </p:nvGrpSpPr>
      <p:grpSpPr>
        <a:xfrm>
          <a:off x="0" y="0"/>
          <a:ext cx="0" cy="0"/>
          <a:chOff x="0" y="0"/>
          <a:chExt cx="0" cy="0"/>
        </a:xfrm>
      </p:grpSpPr>
      <p:pic>
        <p:nvPicPr>
          <p:cNvPr id="166" name="Google Shape;166;p4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167" name="Shape 167"/>
        <p:cNvGrpSpPr/>
        <p:nvPr/>
      </p:nvGrpSpPr>
      <p:grpSpPr>
        <a:xfrm>
          <a:off x="0" y="0"/>
          <a:ext cx="0" cy="0"/>
          <a:chOff x="0" y="0"/>
          <a:chExt cx="0" cy="0"/>
        </a:xfrm>
      </p:grpSpPr>
      <p:pic>
        <p:nvPicPr>
          <p:cNvPr id="168" name="Google Shape;168;p4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169" name="Shape 169"/>
        <p:cNvGrpSpPr/>
        <p:nvPr/>
      </p:nvGrpSpPr>
      <p:grpSpPr>
        <a:xfrm>
          <a:off x="0" y="0"/>
          <a:ext cx="0" cy="0"/>
          <a:chOff x="0" y="0"/>
          <a:chExt cx="0" cy="0"/>
        </a:xfrm>
      </p:grpSpPr>
      <p:pic>
        <p:nvPicPr>
          <p:cNvPr id="170" name="Google Shape;170;p50"/>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36" name="Shape 36"/>
        <p:cNvGrpSpPr/>
        <p:nvPr/>
      </p:nvGrpSpPr>
      <p:grpSpPr>
        <a:xfrm>
          <a:off x="0" y="0"/>
          <a:ext cx="0" cy="0"/>
          <a:chOff x="0" y="0"/>
          <a:chExt cx="0" cy="0"/>
        </a:xfrm>
      </p:grpSpPr>
      <p:sp>
        <p:nvSpPr>
          <p:cNvPr id="37" name="Google Shape;37;p6"/>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5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74" name="Shape 174"/>
        <p:cNvGrpSpPr/>
        <p:nvPr/>
      </p:nvGrpSpPr>
      <p:grpSpPr>
        <a:xfrm>
          <a:off x="0" y="0"/>
          <a:ext cx="0" cy="0"/>
          <a:chOff x="0" y="0"/>
          <a:chExt cx="0" cy="0"/>
        </a:xfrm>
      </p:grpSpPr>
      <p:pic>
        <p:nvPicPr>
          <p:cNvPr id="175" name="Google Shape;175;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5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8">
    <p:spTree>
      <p:nvGrpSpPr>
        <p:cNvPr id="179" name="Shape 179"/>
        <p:cNvGrpSpPr/>
        <p:nvPr/>
      </p:nvGrpSpPr>
      <p:grpSpPr>
        <a:xfrm>
          <a:off x="0" y="0"/>
          <a:ext cx="0" cy="0"/>
          <a:chOff x="0" y="0"/>
          <a:chExt cx="0" cy="0"/>
        </a:xfrm>
      </p:grpSpPr>
      <p:sp>
        <p:nvSpPr>
          <p:cNvPr id="180" name="Google Shape;180;p5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81" name="Google Shape;181;p5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82" name="Google Shape;182;p5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183" name="Shape 183"/>
        <p:cNvGrpSpPr/>
        <p:nvPr/>
      </p:nvGrpSpPr>
      <p:grpSpPr>
        <a:xfrm>
          <a:off x="0" y="0"/>
          <a:ext cx="0" cy="0"/>
          <a:chOff x="0" y="0"/>
          <a:chExt cx="0" cy="0"/>
        </a:xfrm>
      </p:grpSpPr>
      <p:pic>
        <p:nvPicPr>
          <p:cNvPr id="184" name="Google Shape;184;p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42" name="Shape 42"/>
        <p:cNvGrpSpPr/>
        <p:nvPr/>
      </p:nvGrpSpPr>
      <p:grpSpPr>
        <a:xfrm>
          <a:off x="0" y="0"/>
          <a:ext cx="0" cy="0"/>
          <a:chOff x="0" y="0"/>
          <a:chExt cx="0" cy="0"/>
        </a:xfrm>
      </p:grpSpPr>
      <p:pic>
        <p:nvPicPr>
          <p:cNvPr id="43" name="Google Shape;43;p9"/>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44" name="Google Shape;44;p9"/>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 name="Google Shape;45;p9"/>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46" name="Shape 46"/>
        <p:cNvGrpSpPr/>
        <p:nvPr/>
      </p:nvGrpSpPr>
      <p:grpSpPr>
        <a:xfrm>
          <a:off x="0" y="0"/>
          <a:ext cx="0" cy="0"/>
          <a:chOff x="0" y="0"/>
          <a:chExt cx="0" cy="0"/>
        </a:xfrm>
      </p:grpSpPr>
      <p:pic>
        <p:nvPicPr>
          <p:cNvPr id="47" name="Google Shape;47;p10"/>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48" name="Google Shape;48;p10"/>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 name="Google Shape;49;p10"/>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theme" Target="../theme/theme2.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2.xml"/><Relationship Id="rId3" Type="http://schemas.openxmlformats.org/officeDocument/2006/relationships/image" Target="../media/image1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3.xml"/><Relationship Id="rId3" Type="http://schemas.openxmlformats.org/officeDocument/2006/relationships/image" Target="../media/image1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8.xml"/><Relationship Id="rId3" Type="http://schemas.openxmlformats.org/officeDocument/2006/relationships/image" Target="../media/image32.png"/><Relationship Id="rId4" Type="http://schemas.openxmlformats.org/officeDocument/2006/relationships/image" Target="../media/image67.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9.xml"/><Relationship Id="rId3" Type="http://schemas.openxmlformats.org/officeDocument/2006/relationships/image" Target="../media/image32.png"/><Relationship Id="rId4" Type="http://schemas.openxmlformats.org/officeDocument/2006/relationships/image" Target="../media/image6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0.xml"/><Relationship Id="rId3" Type="http://schemas.openxmlformats.org/officeDocument/2006/relationships/image" Target="../media/image32.png"/><Relationship Id="rId4" Type="http://schemas.openxmlformats.org/officeDocument/2006/relationships/image" Target="../media/image82.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1.xml"/><Relationship Id="rId3" Type="http://schemas.openxmlformats.org/officeDocument/2006/relationships/image" Target="../media/image32.png"/><Relationship Id="rId4" Type="http://schemas.openxmlformats.org/officeDocument/2006/relationships/image" Target="../media/image8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2.xml"/><Relationship Id="rId3" Type="http://schemas.openxmlformats.org/officeDocument/2006/relationships/image" Target="../media/image32.png"/><Relationship Id="rId4" Type="http://schemas.openxmlformats.org/officeDocument/2006/relationships/image" Target="../media/image76.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4.xml"/><Relationship Id="rId3" Type="http://schemas.openxmlformats.org/officeDocument/2006/relationships/image" Target="../media/image1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5.xml"/><Relationship Id="rId3" Type="http://schemas.openxmlformats.org/officeDocument/2006/relationships/image" Target="../media/image1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6.xml"/><Relationship Id="rId3" Type="http://schemas.openxmlformats.org/officeDocument/2006/relationships/image" Target="../media/image1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7.xml"/><Relationship Id="rId3" Type="http://schemas.openxmlformats.org/officeDocument/2006/relationships/image" Target="../media/image1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8.xml"/><Relationship Id="rId3" Type="http://schemas.openxmlformats.org/officeDocument/2006/relationships/image" Target="../media/image1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0.xml"/><Relationship Id="rId3" Type="http://schemas.openxmlformats.org/officeDocument/2006/relationships/image" Target="../media/image32.png"/><Relationship Id="rId4" Type="http://schemas.openxmlformats.org/officeDocument/2006/relationships/image" Target="../media/image93.gi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1.xml"/><Relationship Id="rId3" Type="http://schemas.openxmlformats.org/officeDocument/2006/relationships/image" Target="../media/image32.png"/><Relationship Id="rId4" Type="http://schemas.openxmlformats.org/officeDocument/2006/relationships/image" Target="../media/image72.gi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2.xml"/><Relationship Id="rId3" Type="http://schemas.openxmlformats.org/officeDocument/2006/relationships/image" Target="../media/image32.png"/><Relationship Id="rId4" Type="http://schemas.openxmlformats.org/officeDocument/2006/relationships/image" Target="../media/image84.gi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3.xml"/><Relationship Id="rId3" Type="http://schemas.openxmlformats.org/officeDocument/2006/relationships/image" Target="../media/image32.png"/><Relationship Id="rId4" Type="http://schemas.openxmlformats.org/officeDocument/2006/relationships/image" Target="../media/image92.gi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4.xml"/><Relationship Id="rId3" Type="http://schemas.openxmlformats.org/officeDocument/2006/relationships/image" Target="../media/image32.png"/><Relationship Id="rId4" Type="http://schemas.openxmlformats.org/officeDocument/2006/relationships/image" Target="../media/image70.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6.xml"/><Relationship Id="rId3" Type="http://schemas.openxmlformats.org/officeDocument/2006/relationships/image" Target="../media/image1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7.xml"/><Relationship Id="rId3" Type="http://schemas.openxmlformats.org/officeDocument/2006/relationships/image" Target="../media/image1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8.xml"/><Relationship Id="rId3" Type="http://schemas.openxmlformats.org/officeDocument/2006/relationships/image" Target="../media/image1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9.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0.xml"/><Relationship Id="rId3" Type="http://schemas.openxmlformats.org/officeDocument/2006/relationships/image" Target="../media/image1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3.xml"/><Relationship Id="rId3" Type="http://schemas.openxmlformats.org/officeDocument/2006/relationships/image" Target="../media/image32.png"/><Relationship Id="rId4" Type="http://schemas.openxmlformats.org/officeDocument/2006/relationships/hyperlink" Target="https://jsonplaceholder.typicode.com/posts" TargetMode="External"/><Relationship Id="rId5" Type="http://schemas.openxmlformats.org/officeDocument/2006/relationships/image" Target="../media/image74.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4.xml"/><Relationship Id="rId3" Type="http://schemas.openxmlformats.org/officeDocument/2006/relationships/hyperlink" Target="https://apis.datos.gob.ar/georef/api/provincias" TargetMode="External"/><Relationship Id="rId4" Type="http://schemas.openxmlformats.org/officeDocument/2006/relationships/image" Target="../media/image32.png"/><Relationship Id="rId5" Type="http://schemas.openxmlformats.org/officeDocument/2006/relationships/image" Target="../media/image78.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5.xml"/><Relationship Id="rId3" Type="http://schemas.openxmlformats.org/officeDocument/2006/relationships/hyperlink" Target="https://apis.datos.gob.ar/georef/api/municipios?provincia=22" TargetMode="External"/><Relationship Id="rId4" Type="http://schemas.openxmlformats.org/officeDocument/2006/relationships/hyperlink" Target="https://es.ryte.com/wiki/Par%C3%A1metro_Get#:~:text=El%20m%C3%A9todo%20getParameter()%20es,los%20par%C3%A1metros%20de%20la%20URL." TargetMode="External"/><Relationship Id="rId5" Type="http://schemas.openxmlformats.org/officeDocument/2006/relationships/image" Target="../media/image32.png"/><Relationship Id="rId6" Type="http://schemas.openxmlformats.org/officeDocument/2006/relationships/image" Target="../media/image85.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6.xml"/><Relationship Id="rId3" Type="http://schemas.openxmlformats.org/officeDocument/2006/relationships/hyperlink" Target="http://hp-api.herokuapp.com/api/characters/students" TargetMode="External"/><Relationship Id="rId4" Type="http://schemas.openxmlformats.org/officeDocument/2006/relationships/image" Target="../media/image32.png"/><Relationship Id="rId5" Type="http://schemas.openxmlformats.org/officeDocument/2006/relationships/image" Target="../media/image83.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7.xml"/><Relationship Id="rId3" Type="http://schemas.openxmlformats.org/officeDocument/2006/relationships/image" Target="../media/image32.png"/><Relationship Id="rId4" Type="http://schemas.openxmlformats.org/officeDocument/2006/relationships/image" Target="../media/image91.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9.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0.xml"/><Relationship Id="rId3" Type="http://schemas.openxmlformats.org/officeDocument/2006/relationships/image" Target="../media/image1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1.xml"/><Relationship Id="rId3" Type="http://schemas.openxmlformats.org/officeDocument/2006/relationships/image" Target="../media/image1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2.xml"/><Relationship Id="rId3" Type="http://schemas.openxmlformats.org/officeDocument/2006/relationships/image" Target="../media/image1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3.xml"/><Relationship Id="rId3" Type="http://schemas.openxmlformats.org/officeDocument/2006/relationships/image" Target="../media/image1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6.xml"/><Relationship Id="rId3" Type="http://schemas.openxmlformats.org/officeDocument/2006/relationships/image" Target="../media/image32.png"/><Relationship Id="rId4" Type="http://schemas.openxmlformats.org/officeDocument/2006/relationships/image" Target="../media/image8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7.xml"/><Relationship Id="rId3" Type="http://schemas.openxmlformats.org/officeDocument/2006/relationships/hyperlink" Target="https://jsonplaceholder.typicode.com/posts" TargetMode="External"/><Relationship Id="rId4" Type="http://schemas.openxmlformats.org/officeDocument/2006/relationships/image" Target="../media/image32.png"/><Relationship Id="rId5" Type="http://schemas.openxmlformats.org/officeDocument/2006/relationships/image" Target="../media/image90.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8.xml"/><Relationship Id="rId3" Type="http://schemas.openxmlformats.org/officeDocument/2006/relationships/image" Target="../media/image32.png"/><Relationship Id="rId4" Type="http://schemas.openxmlformats.org/officeDocument/2006/relationships/image" Target="../media/image86.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9.xml"/><Relationship Id="rId3" Type="http://schemas.openxmlformats.org/officeDocument/2006/relationships/image" Target="../media/image32.png"/><Relationship Id="rId4" Type="http://schemas.openxmlformats.org/officeDocument/2006/relationships/image" Target="../media/image8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0.xml"/><Relationship Id="rId3" Type="http://schemas.openxmlformats.org/officeDocument/2006/relationships/hyperlink" Target="https://developer.mozilla.org/es/docs/Web/API/Window/hashchange_event" TargetMode="External"/><Relationship Id="rId4" Type="http://schemas.openxmlformats.org/officeDocument/2006/relationships/image" Target="../media/image32.png"/><Relationship Id="rId5" Type="http://schemas.openxmlformats.org/officeDocument/2006/relationships/image" Target="../media/image18.png"/><Relationship Id="rId6" Type="http://schemas.openxmlformats.org/officeDocument/2006/relationships/image" Target="../media/image88.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2.xml"/><Relationship Id="rId3" Type="http://schemas.openxmlformats.org/officeDocument/2006/relationships/image" Target="../media/image1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3.xml"/><Relationship Id="rId3" Type="http://schemas.openxmlformats.org/officeDocument/2006/relationships/image" Target="../media/image1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4.xml"/><Relationship Id="rId3" Type="http://schemas.openxmlformats.org/officeDocument/2006/relationships/image" Target="../media/image1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5.xml"/><Relationship Id="rId3" Type="http://schemas.openxmlformats.org/officeDocument/2006/relationships/image" Target="../media/image1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6.xml"/><Relationship Id="rId3" Type="http://schemas.openxmlformats.org/officeDocument/2006/relationships/image" Target="../media/image1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33.jpg"/><Relationship Id="rId5"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50.jpg"/><Relationship Id="rId5"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9.xml"/><Relationship Id="rId3" Type="http://schemas.openxmlformats.org/officeDocument/2006/relationships/image" Target="../media/image37.jp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 Id="rId3" Type="http://schemas.openxmlformats.org/officeDocument/2006/relationships/hyperlink" Target="https://www.atlassian.com/es/agile/project-management/user-stories" TargetMode="Externa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0.xml"/><Relationship Id="rId3" Type="http://schemas.openxmlformats.org/officeDocument/2006/relationships/image" Target="../media/image51.jp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61.jpg"/><Relationship Id="rId5"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48.jpg"/><Relationship Id="rId5"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2.xml"/><Relationship Id="rId3" Type="http://schemas.openxmlformats.org/officeDocument/2006/relationships/image" Target="../media/image62.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 Id="rId3" Type="http://schemas.openxmlformats.org/officeDocument/2006/relationships/image" Target="../media/image46.jp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2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 Id="rId3" Type="http://schemas.openxmlformats.org/officeDocument/2006/relationships/image" Target="../media/image32.png"/><Relationship Id="rId4" Type="http://schemas.openxmlformats.org/officeDocument/2006/relationships/image" Target="../media/image4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4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 Id="rId3" Type="http://schemas.openxmlformats.org/officeDocument/2006/relationships/image" Target="../media/image32.png"/><Relationship Id="rId4" Type="http://schemas.openxmlformats.org/officeDocument/2006/relationships/image" Target="../media/image7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 Id="rId3" Type="http://schemas.openxmlformats.org/officeDocument/2006/relationships/image" Target="../media/image32.png"/><Relationship Id="rId4" Type="http://schemas.openxmlformats.org/officeDocument/2006/relationships/image" Target="../media/image6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7.xml"/><Relationship Id="rId3" Type="http://schemas.openxmlformats.org/officeDocument/2006/relationships/image" Target="../media/image32.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3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2.xml"/><Relationship Id="rId3"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3.xml"/><Relationship Id="rId3"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6.xml"/><Relationship Id="rId3" Type="http://schemas.openxmlformats.org/officeDocument/2006/relationships/image" Target="../media/image32.png"/><Relationship Id="rId4" Type="http://schemas.openxmlformats.org/officeDocument/2006/relationships/image" Target="../media/image4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7.xml"/><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8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8.xml"/><Relationship Id="rId3" Type="http://schemas.openxmlformats.org/officeDocument/2006/relationships/image" Target="../media/image32.png"/><Relationship Id="rId4" Type="http://schemas.openxmlformats.org/officeDocument/2006/relationships/image" Target="../media/image4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9.xml"/><Relationship Id="rId3" Type="http://schemas.openxmlformats.org/officeDocument/2006/relationships/image" Target="../media/image32.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image" Target="../media/image36.png"/><Relationship Id="rId4" Type="http://schemas.openxmlformats.org/officeDocument/2006/relationships/image" Target="../media/image3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0.xml"/><Relationship Id="rId3" Type="http://schemas.openxmlformats.org/officeDocument/2006/relationships/image" Target="../media/image32.png"/><Relationship Id="rId4" Type="http://schemas.openxmlformats.org/officeDocument/2006/relationships/image" Target="../media/image59.png"/><Relationship Id="rId5"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2.xml"/><Relationship Id="rId3" Type="http://schemas.openxmlformats.org/officeDocument/2006/relationships/image" Target="../media/image1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3.xml"/><Relationship Id="rId3" Type="http://schemas.openxmlformats.org/officeDocument/2006/relationships/image" Target="../media/image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9.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4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image" Target="../media/image53.jpg"/><Relationship Id="rId4" Type="http://schemas.openxmlformats.org/officeDocument/2006/relationships/image" Target="../media/image3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0.xml"/><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42.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1.xml"/><Relationship Id="rId3" Type="http://schemas.openxmlformats.org/officeDocument/2006/relationships/image" Target="../media/image32.png"/><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2.xml"/><Relationship Id="rId3" Type="http://schemas.openxmlformats.org/officeDocument/2006/relationships/image" Target="../media/image32.png"/><Relationship Id="rId4"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3.xml"/><Relationship Id="rId3" Type="http://schemas.openxmlformats.org/officeDocument/2006/relationships/image" Target="../media/image32.png"/><Relationship Id="rId4" Type="http://schemas.openxmlformats.org/officeDocument/2006/relationships/image" Target="../media/image56.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7.xml"/><Relationship Id="rId3" Type="http://schemas.openxmlformats.org/officeDocument/2006/relationships/image" Target="../media/image1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9.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34.jpg"/><Relationship Id="rId4" Type="http://schemas.openxmlformats.org/officeDocument/2006/relationships/image" Target="../media/image3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2.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5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3.xml"/><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52.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4.xml"/><Relationship Id="rId3" Type="http://schemas.openxmlformats.org/officeDocument/2006/relationships/image" Target="../media/image32.png"/><Relationship Id="rId4" Type="http://schemas.openxmlformats.org/officeDocument/2006/relationships/image" Target="../media/image65.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5.xml"/><Relationship Id="rId3" Type="http://schemas.openxmlformats.org/officeDocument/2006/relationships/image" Target="../media/image32.png"/><Relationship Id="rId4" Type="http://schemas.openxmlformats.org/officeDocument/2006/relationships/image" Target="../media/image79.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6.xml"/><Relationship Id="rId3" Type="http://schemas.openxmlformats.org/officeDocument/2006/relationships/image" Target="../media/image32.png"/><Relationship Id="rId4" Type="http://schemas.openxmlformats.org/officeDocument/2006/relationships/image" Target="../media/image7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9.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0.xml"/><Relationship Id="rId3" Type="http://schemas.openxmlformats.org/officeDocument/2006/relationships/image" Target="../media/image1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1.xml"/><Relationship Id="rId3" Type="http://schemas.openxmlformats.org/officeDocument/2006/relationships/image" Target="../media/image1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2.xml"/><Relationship Id="rId3" Type="http://schemas.openxmlformats.org/officeDocument/2006/relationships/image" Target="../media/image1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5.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7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6.xml"/><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64.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7.xml"/><Relationship Id="rId3" Type="http://schemas.openxmlformats.org/officeDocument/2006/relationships/image" Target="../media/image32.png"/><Relationship Id="rId4" Type="http://schemas.openxmlformats.org/officeDocument/2006/relationships/image" Target="../media/image7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8.xml"/><Relationship Id="rId3" Type="http://schemas.openxmlformats.org/officeDocument/2006/relationships/image" Target="../media/image32.png"/><Relationship Id="rId4" Type="http://schemas.openxmlformats.org/officeDocument/2006/relationships/image" Target="../media/image66.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9.xml"/><Relationship Id="rId3" Type="http://schemas.openxmlformats.org/officeDocument/2006/relationships/image" Target="../media/image32.png"/><Relationship Id="rId4" Type="http://schemas.openxmlformats.org/officeDocument/2006/relationships/image" Target="../media/image6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56"/>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GUÍA DE EJERCICIOS COMPLEMENTARIOS</a:t>
            </a:r>
            <a:endParaRPr b="1" sz="4000">
              <a:solidFill>
                <a:srgbClr val="EAFF6A"/>
              </a:solidFill>
              <a:latin typeface="DM Sans"/>
              <a:ea typeface="DM Sans"/>
              <a:cs typeface="DM Sans"/>
              <a:sym typeface="DM Sans"/>
            </a:endParaRPr>
          </a:p>
        </p:txBody>
      </p:sp>
      <p:sp>
        <p:nvSpPr>
          <p:cNvPr id="190" name="Google Shape;190;p5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lt1"/>
                </a:solidFill>
                <a:latin typeface="DM Sans"/>
                <a:ea typeface="DM Sans"/>
                <a:cs typeface="DM Sans"/>
                <a:sym typeface="DM Sans"/>
              </a:rPr>
              <a:t>JavaScript</a:t>
            </a:r>
            <a:endParaRPr sz="1600">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65"/>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1</a:t>
            </a:r>
            <a:endParaRPr b="1" sz="4000">
              <a:solidFill>
                <a:schemeClr val="dk1"/>
              </a:solidFill>
              <a:latin typeface="DM Sans"/>
              <a:ea typeface="DM Sans"/>
              <a:cs typeface="DM Sans"/>
              <a:sym typeface="DM Sans"/>
            </a:endParaRPr>
          </a:p>
        </p:txBody>
      </p:sp>
      <p:sp>
        <p:nvSpPr>
          <p:cNvPr id="273" name="Google Shape;273;p65"/>
          <p:cNvSpPr txBox="1"/>
          <p:nvPr/>
        </p:nvSpPr>
        <p:spPr>
          <a:xfrm>
            <a:off x="475500" y="1429500"/>
            <a:ext cx="8193000" cy="2284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nombre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apellido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Simpsons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edad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39</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(nombre);</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(apellido);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(edad);</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5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56"/>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1</a:t>
            </a:r>
            <a:endParaRPr b="1" sz="4000">
              <a:solidFill>
                <a:schemeClr val="dk1"/>
              </a:solidFill>
              <a:latin typeface="DM Sans"/>
              <a:ea typeface="DM Sans"/>
              <a:cs typeface="DM Sans"/>
              <a:sym typeface="DM Sans"/>
            </a:endParaRPr>
          </a:p>
        </p:txBody>
      </p:sp>
      <p:sp>
        <p:nvSpPr>
          <p:cNvPr id="978" name="Google Shape;978;p156"/>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500">
                <a:solidFill>
                  <a:srgbClr val="F286C4"/>
                </a:solidFill>
                <a:latin typeface="Courier New"/>
                <a:ea typeface="Courier New"/>
                <a:cs typeface="Courier New"/>
                <a:sym typeface="Courier New"/>
              </a:rPr>
              <a:t>const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ciudades</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Springfield</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Shelbyville</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Capital City</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Cypress Creek</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Ogdenville</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286C4"/>
                </a:solidFill>
                <a:latin typeface="Courier New"/>
                <a:ea typeface="Courier New"/>
                <a:cs typeface="Courier New"/>
                <a:sym typeface="Courier New"/>
              </a:rPr>
              <a:t>for</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const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of</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ciudades</a:t>
            </a:r>
            <a:r>
              <a:rPr lang="es-419" sz="1500">
                <a:solidFill>
                  <a:srgbClr val="F6F6F4"/>
                </a:solidFill>
                <a:latin typeface="Courier New"/>
                <a:ea typeface="Courier New"/>
                <a:cs typeface="Courier New"/>
                <a:sym typeface="Courier New"/>
              </a:rPr>
              <a:t>) {</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let</a:t>
            </a:r>
            <a:r>
              <a:rPr lang="es-419" sz="1500">
                <a:solidFill>
                  <a:srgbClr val="F6F6F4"/>
                </a:solidFill>
                <a:latin typeface="Courier New"/>
                <a:ea typeface="Courier New"/>
                <a:cs typeface="Courier New"/>
                <a:sym typeface="Courier New"/>
              </a:rPr>
              <a:t> h2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document</a:t>
            </a:r>
            <a:r>
              <a:rPr lang="es-419" sz="1500">
                <a:solidFill>
                  <a:srgbClr val="F6F6F4"/>
                </a:solidFill>
                <a:latin typeface="Courier New"/>
                <a:ea typeface="Courier New"/>
                <a:cs typeface="Courier New"/>
                <a:sym typeface="Courier New"/>
              </a:rPr>
              <a:t>.</a:t>
            </a:r>
            <a:r>
              <a:rPr lang="es-419" sz="1500">
                <a:solidFill>
                  <a:srgbClr val="62E884"/>
                </a:solidFill>
                <a:latin typeface="Courier New"/>
                <a:ea typeface="Courier New"/>
                <a:cs typeface="Courier New"/>
                <a:sym typeface="Courier New"/>
              </a:rPr>
              <a:t>createElement</a:t>
            </a:r>
            <a:r>
              <a:rPr lang="es-419" sz="1500">
                <a:solidFill>
                  <a:srgbClr val="F6F6F4"/>
                </a:solidFill>
                <a:latin typeface="Courier New"/>
                <a:ea typeface="Courier New"/>
                <a:cs typeface="Courier New"/>
                <a:sym typeface="Courier New"/>
              </a:rPr>
              <a:t>(</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h2</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    h2.innerHTML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document</a:t>
            </a:r>
            <a:r>
              <a:rPr lang="es-419" sz="1500">
                <a:solidFill>
                  <a:srgbClr val="F6F6F4"/>
                </a:solidFill>
                <a:latin typeface="Courier New"/>
                <a:ea typeface="Courier New"/>
                <a:cs typeface="Courier New"/>
                <a:sym typeface="Courier New"/>
              </a:rPr>
              <a:t>.body.</a:t>
            </a:r>
            <a:r>
              <a:rPr lang="es-419" sz="1500">
                <a:solidFill>
                  <a:srgbClr val="62E884"/>
                </a:solidFill>
                <a:latin typeface="Courier New"/>
                <a:ea typeface="Courier New"/>
                <a:cs typeface="Courier New"/>
                <a:sym typeface="Courier New"/>
              </a:rPr>
              <a:t>appendChild</a:t>
            </a:r>
            <a:r>
              <a:rPr lang="es-419" sz="1500">
                <a:solidFill>
                  <a:srgbClr val="F6F6F4"/>
                </a:solidFill>
                <a:latin typeface="Courier New"/>
                <a:ea typeface="Courier New"/>
                <a:cs typeface="Courier New"/>
                <a:sym typeface="Courier New"/>
              </a:rPr>
              <a:t>(h2);</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57"/>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pic>
        <p:nvPicPr>
          <p:cNvPr id="984" name="Google Shape;984;p15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85" name="Google Shape;985;p157"/>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index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0</a:t>
            </a:r>
            <a:r>
              <a:rPr lang="es-419">
                <a:solidFill>
                  <a:srgbClr val="F6F6F4"/>
                </a:solidFill>
                <a:latin typeface="Courier New"/>
                <a:ea typeface="Courier New"/>
                <a:cs typeface="Courier New"/>
                <a:sym typeface="Courier New"/>
              </a:rPr>
              <a:t>; index </a:t>
            </a:r>
            <a:r>
              <a:rPr lang="es-419">
                <a:solidFill>
                  <a:srgbClr val="F286C4"/>
                </a:solidFill>
                <a:latin typeface="Courier New"/>
                <a:ea typeface="Courier New"/>
                <a:cs typeface="Courier New"/>
                <a:sym typeface="Courier New"/>
              </a:rPr>
              <a:t>&lt;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5</a:t>
            </a:r>
            <a:r>
              <a:rPr lang="es-419">
                <a:solidFill>
                  <a:srgbClr val="F6F6F4"/>
                </a:solidFill>
                <a:latin typeface="Courier New"/>
                <a:ea typeface="Courier New"/>
                <a:cs typeface="Courier New"/>
                <a:sym typeface="Courier New"/>
              </a:rPr>
              <a:t>; index</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push</a:t>
            </a:r>
            <a:r>
              <a:rPr lang="es-419">
                <a:solidFill>
                  <a:srgbClr val="F6F6F4"/>
                </a:solidFill>
                <a:latin typeface="Courier New"/>
                <a:ea typeface="Courier New"/>
                <a:cs typeface="Courier New"/>
                <a:sym typeface="Courier New"/>
              </a:rPr>
              <a:t>(</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TAREA</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ul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document</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createElement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ul</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inner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of</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inner</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E7EE98"/>
                </a:solidFill>
                <a:latin typeface="Courier New"/>
                <a:ea typeface="Courier New"/>
                <a:cs typeface="Courier New"/>
                <a:sym typeface="Courier New"/>
              </a:rPr>
              <a:t>`&lt;li&gt;</a:t>
            </a:r>
            <a:r>
              <a:rPr lang="es-419">
                <a:solidFill>
                  <a:srgbClr val="F286C4"/>
                </a:solidFill>
                <a:latin typeface="Courier New"/>
                <a:ea typeface="Courier New"/>
                <a:cs typeface="Courier New"/>
                <a:sym typeface="Courier New"/>
              </a:rPr>
              <a:t>${</a:t>
            </a:r>
            <a:r>
              <a:rPr lang="es-419">
                <a:solidFill>
                  <a:srgbClr val="BF9EEE"/>
                </a:solidFill>
                <a:latin typeface="Courier New"/>
                <a:ea typeface="Courier New"/>
                <a:cs typeface="Courier New"/>
                <a:sym typeface="Courier New"/>
              </a:rPr>
              <a:t>tarea</a:t>
            </a:r>
            <a:r>
              <a:rPr lang="es-419">
                <a:solidFill>
                  <a:srgbClr val="F286C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&lt;/li&gt;`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ul.innerHTML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inner;</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BF9EEE"/>
                </a:solidFill>
                <a:latin typeface="Courier New"/>
                <a:ea typeface="Courier New"/>
                <a:cs typeface="Courier New"/>
                <a:sym typeface="Courier New"/>
              </a:rPr>
              <a:t>document</a:t>
            </a:r>
            <a:r>
              <a:rPr lang="es-419">
                <a:solidFill>
                  <a:srgbClr val="F6F6F4"/>
                </a:solidFill>
                <a:latin typeface="Courier New"/>
                <a:ea typeface="Courier New"/>
                <a:cs typeface="Courier New"/>
                <a:sym typeface="Courier New"/>
              </a:rPr>
              <a:t>.body.</a:t>
            </a:r>
            <a:r>
              <a:rPr lang="es-419">
                <a:solidFill>
                  <a:srgbClr val="62E884"/>
                </a:solidFill>
                <a:latin typeface="Courier New"/>
                <a:ea typeface="Courier New"/>
                <a:cs typeface="Courier New"/>
                <a:sym typeface="Courier New"/>
              </a:rPr>
              <a:t>appendChild</a:t>
            </a:r>
            <a:r>
              <a:rPr lang="es-419">
                <a:solidFill>
                  <a:srgbClr val="F6F6F4"/>
                </a:solidFill>
                <a:latin typeface="Courier New"/>
                <a:ea typeface="Courier New"/>
                <a:cs typeface="Courier New"/>
                <a:sym typeface="Courier New"/>
              </a:rPr>
              <a:t>(ul);</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58"/>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3</a:t>
            </a:r>
            <a:endParaRPr b="1" sz="4000">
              <a:solidFill>
                <a:schemeClr val="dk1"/>
              </a:solidFill>
              <a:latin typeface="DM Sans"/>
              <a:ea typeface="DM Sans"/>
              <a:cs typeface="DM Sans"/>
              <a:sym typeface="DM Sans"/>
            </a:endParaRPr>
          </a:p>
        </p:txBody>
      </p:sp>
      <p:pic>
        <p:nvPicPr>
          <p:cNvPr id="991" name="Google Shape;991;p158"/>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992" name="Google Shape;992;p15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93" name="Google Shape;993;p158"/>
          <p:cNvSpPr txBox="1"/>
          <p:nvPr/>
        </p:nvSpPr>
        <p:spPr>
          <a:xfrm>
            <a:off x="475500" y="1685700"/>
            <a:ext cx="8193000" cy="1772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ARGENTINA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URUGUAY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BRASIL</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CHILE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.length;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select.innerHTML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(select);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59"/>
          <p:cNvSpPr txBox="1"/>
          <p:nvPr/>
        </p:nvSpPr>
        <p:spPr>
          <a:xfrm>
            <a:off x="6764100" y="468275"/>
            <a:ext cx="19044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t>
            </a:r>
            <a:r>
              <a:rPr b="1" lang="es-419" sz="2400">
                <a:solidFill>
                  <a:schemeClr val="dk1"/>
                </a:solidFill>
                <a:latin typeface="DM Sans"/>
                <a:ea typeface="DM Sans"/>
                <a:cs typeface="DM Sans"/>
                <a:sym typeface="DM Sans"/>
              </a:rPr>
              <a:t>Actividad</a:t>
            </a:r>
            <a:r>
              <a:rPr b="1" lang="es-419" sz="2400">
                <a:solidFill>
                  <a:schemeClr val="dk1"/>
                </a:solidFill>
                <a:latin typeface="DM Sans"/>
                <a:ea typeface="DM Sans"/>
                <a:cs typeface="DM Sans"/>
                <a:sym typeface="DM Sans"/>
              </a:rPr>
              <a:t> 4</a:t>
            </a:r>
            <a:endParaRPr b="1" sz="2400">
              <a:solidFill>
                <a:schemeClr val="dk1"/>
              </a:solidFill>
              <a:latin typeface="DM Sans"/>
              <a:ea typeface="DM Sans"/>
              <a:cs typeface="DM Sans"/>
              <a:sym typeface="DM Sans"/>
            </a:endParaRPr>
          </a:p>
        </p:txBody>
      </p:sp>
      <p:sp>
        <p:nvSpPr>
          <p:cNvPr id="999" name="Google Shape;999;p159"/>
          <p:cNvSpPr txBox="1"/>
          <p:nvPr/>
        </p:nvSpPr>
        <p:spPr>
          <a:xfrm>
            <a:off x="0" y="-25"/>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class</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constructor</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nombre</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edad</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pais</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.nombre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nombre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.edad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edad</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.pais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pais</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const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HOMERO</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39</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USA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BARNEY</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40</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USA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APU</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42</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INDIA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SKINNER</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38</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USA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for</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const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of</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let</a:t>
            </a:r>
            <a:r>
              <a:rPr lang="es-419" sz="1250">
                <a:solidFill>
                  <a:srgbClr val="F6F6F4"/>
                </a:solidFill>
                <a:latin typeface="Courier New"/>
                <a:ea typeface="Courier New"/>
                <a:cs typeface="Courier New"/>
                <a:sym typeface="Courier New"/>
              </a:rPr>
              <a:t> div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document</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createElement</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div</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div.innerHTML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E7EE98"/>
                </a:solidFill>
                <a:latin typeface="Courier New"/>
                <a:ea typeface="Courier New"/>
                <a:cs typeface="Courier New"/>
                <a:sym typeface="Courier New"/>
              </a:rPr>
              <a:t>`&lt;h2&gt;</a:t>
            </a:r>
            <a:r>
              <a:rPr lang="es-419" sz="1250">
                <a:solidFill>
                  <a:srgbClr val="F286C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.nombre</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&lt;/h2&gt;</a:t>
            </a:r>
            <a:endParaRPr sz="12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E7EE98"/>
                </a:solidFill>
                <a:latin typeface="Courier New"/>
                <a:ea typeface="Courier New"/>
                <a:cs typeface="Courier New"/>
                <a:sym typeface="Courier New"/>
              </a:rPr>
              <a:t>                     &lt;p&gt;</a:t>
            </a:r>
            <a:r>
              <a:rPr lang="es-419" sz="1250">
                <a:solidFill>
                  <a:srgbClr val="F286C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.edad</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 / </a:t>
            </a:r>
            <a:r>
              <a:rPr lang="es-419" sz="1250">
                <a:solidFill>
                  <a:srgbClr val="F286C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.pais</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&lt;/p&gt;</a:t>
            </a:r>
            <a:endParaRPr sz="12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E7EE98"/>
                </a:solidFill>
                <a:latin typeface="Courier New"/>
                <a:ea typeface="Courier New"/>
                <a:cs typeface="Courier New"/>
                <a:sym typeface="Courier New"/>
              </a:rPr>
              <a:t>                     &lt;hr&gt;`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document</a:t>
            </a:r>
            <a:r>
              <a:rPr lang="es-419" sz="1250">
                <a:solidFill>
                  <a:srgbClr val="F6F6F4"/>
                </a:solidFill>
                <a:latin typeface="Courier New"/>
                <a:ea typeface="Courier New"/>
                <a:cs typeface="Courier New"/>
                <a:sym typeface="Courier New"/>
              </a:rPr>
              <a:t>.body.</a:t>
            </a:r>
            <a:r>
              <a:rPr lang="es-419" sz="1250">
                <a:solidFill>
                  <a:srgbClr val="62E884"/>
                </a:solidFill>
                <a:latin typeface="Courier New"/>
                <a:ea typeface="Courier New"/>
                <a:cs typeface="Courier New"/>
                <a:sym typeface="Courier New"/>
              </a:rPr>
              <a:t>appendChild</a:t>
            </a:r>
            <a:r>
              <a:rPr lang="es-419" sz="1250">
                <a:solidFill>
                  <a:srgbClr val="F6F6F4"/>
                </a:solidFill>
                <a:latin typeface="Courier New"/>
                <a:ea typeface="Courier New"/>
                <a:cs typeface="Courier New"/>
                <a:sym typeface="Courier New"/>
              </a:rPr>
              <a:t>(div);</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0"/>
          <p:cNvSpPr txBox="1"/>
          <p:nvPr/>
        </p:nvSpPr>
        <p:spPr>
          <a:xfrm>
            <a:off x="6764100" y="468275"/>
            <a:ext cx="19044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t>
            </a:r>
            <a:r>
              <a:rPr b="1" lang="es-419" sz="2400">
                <a:solidFill>
                  <a:schemeClr val="dk1"/>
                </a:solidFill>
                <a:latin typeface="DM Sans"/>
                <a:ea typeface="DM Sans"/>
                <a:cs typeface="DM Sans"/>
                <a:sym typeface="DM Sans"/>
              </a:rPr>
              <a:t>Actividad</a:t>
            </a:r>
            <a:r>
              <a:rPr b="1" lang="es-419" sz="2400">
                <a:solidFill>
                  <a:schemeClr val="dk1"/>
                </a:solidFill>
                <a:latin typeface="DM Sans"/>
                <a:ea typeface="DM Sans"/>
                <a:cs typeface="DM Sans"/>
                <a:sym typeface="DM Sans"/>
              </a:rPr>
              <a:t> 5</a:t>
            </a:r>
            <a:endParaRPr b="1" sz="2400">
              <a:solidFill>
                <a:schemeClr val="dk1"/>
              </a:solidFill>
              <a:latin typeface="DM Sans"/>
              <a:ea typeface="DM Sans"/>
              <a:cs typeface="DM Sans"/>
              <a:sym typeface="DM Sans"/>
            </a:endParaRPr>
          </a:p>
        </p:txBody>
      </p:sp>
      <p:sp>
        <p:nvSpPr>
          <p:cNvPr id="1005" name="Google Shape;1005;p160"/>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class</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constructor</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id</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nombre</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edad</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pais</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.id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id</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.nombre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nombre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.edad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edad</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.pais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pais</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const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1</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HOMERO</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39</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USA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2</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BARNEY</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40</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USA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3</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APU</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42</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INDIA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4</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SKINNER</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38</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USA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for</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const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of</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let</a:t>
            </a:r>
            <a:r>
              <a:rPr lang="es-419" sz="1250">
                <a:solidFill>
                  <a:srgbClr val="F6F6F4"/>
                </a:solidFill>
                <a:latin typeface="Courier New"/>
                <a:ea typeface="Courier New"/>
                <a:cs typeface="Courier New"/>
                <a:sym typeface="Courier New"/>
              </a:rPr>
              <a:t> div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document</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createElement</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div</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div.innerHTML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E7EE98"/>
                </a:solidFill>
                <a:latin typeface="Courier New"/>
                <a:ea typeface="Courier New"/>
                <a:cs typeface="Courier New"/>
                <a:sym typeface="Courier New"/>
              </a:rPr>
              <a:t>`&lt;h2&gt;</a:t>
            </a:r>
            <a:r>
              <a:rPr lang="es-419" sz="1250">
                <a:solidFill>
                  <a:srgbClr val="F286C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.nombre</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&lt;/h2&gt;</a:t>
            </a:r>
            <a:endParaRPr sz="12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E7EE98"/>
                </a:solidFill>
                <a:latin typeface="Courier New"/>
                <a:ea typeface="Courier New"/>
                <a:cs typeface="Courier New"/>
                <a:sym typeface="Courier New"/>
              </a:rPr>
              <a:t>                     &lt;p&gt;</a:t>
            </a:r>
            <a:r>
              <a:rPr lang="es-419" sz="1250">
                <a:solidFill>
                  <a:srgbClr val="F286C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.edad</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 / </a:t>
            </a:r>
            <a:r>
              <a:rPr lang="es-419" sz="1250">
                <a:solidFill>
                  <a:srgbClr val="F286C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.pais</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&lt;/p&gt;</a:t>
            </a:r>
            <a:endParaRPr sz="12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E7EE98"/>
                </a:solidFill>
                <a:latin typeface="Courier New"/>
                <a:ea typeface="Courier New"/>
                <a:cs typeface="Courier New"/>
                <a:sym typeface="Courier New"/>
              </a:rPr>
              <a:t>                     &lt;button id='</a:t>
            </a:r>
            <a:r>
              <a:rPr lang="es-419" sz="1250">
                <a:solidFill>
                  <a:srgbClr val="F286C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.id</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'&gt;Contratar&lt;/button&gt;</a:t>
            </a:r>
            <a:endParaRPr sz="12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E7EE98"/>
                </a:solidFill>
                <a:latin typeface="Courier New"/>
                <a:ea typeface="Courier New"/>
                <a:cs typeface="Courier New"/>
                <a:sym typeface="Courier New"/>
              </a:rPr>
              <a:t>                     &lt;hr&gt;`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document</a:t>
            </a:r>
            <a:r>
              <a:rPr lang="es-419" sz="1250">
                <a:solidFill>
                  <a:srgbClr val="F6F6F4"/>
                </a:solidFill>
                <a:latin typeface="Courier New"/>
                <a:ea typeface="Courier New"/>
                <a:cs typeface="Courier New"/>
                <a:sym typeface="Courier New"/>
              </a:rPr>
              <a:t>.body.</a:t>
            </a:r>
            <a:r>
              <a:rPr lang="es-419" sz="1250">
                <a:solidFill>
                  <a:srgbClr val="62E884"/>
                </a:solidFill>
                <a:latin typeface="Courier New"/>
                <a:ea typeface="Courier New"/>
                <a:cs typeface="Courier New"/>
                <a:sym typeface="Courier New"/>
              </a:rPr>
              <a:t>appendChild</a:t>
            </a:r>
            <a:r>
              <a:rPr lang="es-419" sz="1250">
                <a:solidFill>
                  <a:srgbClr val="F6F6F4"/>
                </a:solidFill>
                <a:latin typeface="Courier New"/>
                <a:ea typeface="Courier New"/>
                <a:cs typeface="Courier New"/>
                <a:sym typeface="Courier New"/>
              </a:rPr>
              <a:t>(div);</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61"/>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1011" name="Google Shape;1011;p161"/>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9</a:t>
            </a:r>
            <a:endParaRPr sz="1600">
              <a:solidFill>
                <a:schemeClr val="lt1"/>
              </a:solidFill>
              <a:latin typeface="DM Sans"/>
              <a:ea typeface="DM Sans"/>
              <a:cs typeface="DM Sans"/>
              <a:sym typeface="DM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6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es</a:t>
            </a:r>
            <a:endParaRPr b="1" sz="4000">
              <a:solidFill>
                <a:schemeClr val="dk1"/>
              </a:solidFill>
              <a:latin typeface="DM Sans"/>
              <a:ea typeface="DM Sans"/>
              <a:cs typeface="DM Sans"/>
              <a:sym typeface="DM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63"/>
          <p:cNvSpPr txBox="1"/>
          <p:nvPr/>
        </p:nvSpPr>
        <p:spPr>
          <a:xfrm>
            <a:off x="4566950" y="316896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rgbClr val="595959"/>
                </a:solidFill>
                <a:latin typeface="DM Sans"/>
                <a:ea typeface="DM Sans"/>
                <a:cs typeface="DM Sans"/>
                <a:sym typeface="DM Sans"/>
              </a:rPr>
              <a:t>Manipular el DOM implica modificar y acceder a elementos del DOM, o crear nuevos con </a:t>
            </a:r>
            <a:r>
              <a:rPr lang="es-419" sz="1200">
                <a:solidFill>
                  <a:schemeClr val="accent4"/>
                </a:solidFill>
                <a:latin typeface="DM Sans"/>
                <a:ea typeface="DM Sans"/>
                <a:cs typeface="DM Sans"/>
                <a:sym typeface="DM Sans"/>
              </a:rPr>
              <a:t>createElement</a:t>
            </a:r>
            <a:r>
              <a:rPr lang="es-419" sz="1200">
                <a:solidFill>
                  <a:srgbClr val="595959"/>
                </a:solidFill>
                <a:latin typeface="DM Sans"/>
                <a:ea typeface="DM Sans"/>
                <a:cs typeface="DM Sans"/>
                <a:sym typeface="DM Sans"/>
              </a:rPr>
              <a:t>. El evento puede asociarse con addEventListener, o la propiedad </a:t>
            </a:r>
            <a:r>
              <a:rPr lang="es-419" sz="1200">
                <a:solidFill>
                  <a:schemeClr val="accent4"/>
                </a:solidFill>
                <a:latin typeface="DM Sans"/>
                <a:ea typeface="DM Sans"/>
                <a:cs typeface="DM Sans"/>
                <a:sym typeface="DM Sans"/>
              </a:rPr>
              <a:t>onclick</a:t>
            </a:r>
            <a:r>
              <a:rPr lang="es-419" sz="1200">
                <a:solidFill>
                  <a:srgbClr val="595959"/>
                </a:solidFill>
                <a:latin typeface="DM Sans"/>
                <a:ea typeface="DM Sans"/>
                <a:cs typeface="DM Sans"/>
                <a:sym typeface="DM Sans"/>
              </a:rPr>
              <a:t>.</a:t>
            </a:r>
            <a:endParaRPr sz="1200">
              <a:solidFill>
                <a:srgbClr val="595959"/>
              </a:solidFill>
              <a:latin typeface="DM Sans"/>
              <a:ea typeface="DM Sans"/>
              <a:cs typeface="DM Sans"/>
              <a:sym typeface="DM Sans"/>
            </a:endParaRPr>
          </a:p>
        </p:txBody>
      </p:sp>
      <p:grpSp>
        <p:nvGrpSpPr>
          <p:cNvPr id="1022" name="Google Shape;1022;p163"/>
          <p:cNvGrpSpPr/>
          <p:nvPr/>
        </p:nvGrpSpPr>
        <p:grpSpPr>
          <a:xfrm>
            <a:off x="4608801" y="3558659"/>
            <a:ext cx="465285" cy="465285"/>
            <a:chOff x="4202550" y="994173"/>
            <a:chExt cx="738900" cy="738900"/>
          </a:xfrm>
        </p:grpSpPr>
        <p:sp>
          <p:nvSpPr>
            <p:cNvPr id="1023" name="Google Shape;1023;p163"/>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024" name="Google Shape;1024;p163" title="ícono de codertips"/>
            <p:cNvPicPr preferRelativeResize="0"/>
            <p:nvPr/>
          </p:nvPicPr>
          <p:blipFill>
            <a:blip r:embed="rId3">
              <a:alphaModFix/>
            </a:blip>
            <a:stretch>
              <a:fillRect/>
            </a:stretch>
          </p:blipFill>
          <p:spPr>
            <a:xfrm>
              <a:off x="4346700" y="1029940"/>
              <a:ext cx="450600" cy="450600"/>
            </a:xfrm>
            <a:prstGeom prst="rect">
              <a:avLst/>
            </a:prstGeom>
            <a:noFill/>
            <a:ln>
              <a:noFill/>
            </a:ln>
          </p:spPr>
        </p:pic>
      </p:grpSp>
      <p:sp>
        <p:nvSpPr>
          <p:cNvPr id="1025" name="Google Shape;1025;p163"/>
          <p:cNvSpPr txBox="1"/>
          <p:nvPr/>
        </p:nvSpPr>
        <p:spPr>
          <a:xfrm>
            <a:off x="4579850" y="610550"/>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Botón del núcleo</a:t>
            </a:r>
            <a:endParaRPr b="1" sz="3400">
              <a:solidFill>
                <a:schemeClr val="dk1"/>
              </a:solidFill>
              <a:latin typeface="DM Sans"/>
              <a:ea typeface="DM Sans"/>
              <a:cs typeface="DM Sans"/>
              <a:sym typeface="DM Sans"/>
            </a:endParaRPr>
          </a:p>
        </p:txBody>
      </p:sp>
      <p:sp>
        <p:nvSpPr>
          <p:cNvPr id="1026" name="Google Shape;1026;p163"/>
          <p:cNvSpPr txBox="1"/>
          <p:nvPr/>
        </p:nvSpPr>
        <p:spPr>
          <a:xfrm>
            <a:off x="4579850" y="1737338"/>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Incluir un botón con el ID ‘btnNucleo’ manipulando el DOM. Luego, escuchar el evento </a:t>
            </a:r>
            <a:r>
              <a:rPr lang="es-419" sz="1350">
                <a:solidFill>
                  <a:schemeClr val="accent4"/>
                </a:solidFill>
                <a:latin typeface="DM Sans"/>
                <a:ea typeface="DM Sans"/>
                <a:cs typeface="DM Sans"/>
                <a:sym typeface="DM Sans"/>
              </a:rPr>
              <a:t>click </a:t>
            </a:r>
            <a:r>
              <a:rPr lang="es-419" sz="1350">
                <a:latin typeface="DM Sans"/>
                <a:ea typeface="DM Sans"/>
                <a:cs typeface="DM Sans"/>
                <a:sym typeface="DM Sans"/>
              </a:rPr>
              <a:t>sobre el botón generado, asegurando que la función manejadora dispare una salida a elección en el HTML, cuando se presione el elemento.</a:t>
            </a:r>
            <a:endParaRPr sz="1350">
              <a:latin typeface="DM Sans"/>
              <a:ea typeface="DM Sans"/>
              <a:cs typeface="DM Sans"/>
              <a:sym typeface="DM Sans"/>
            </a:endParaRPr>
          </a:p>
        </p:txBody>
      </p:sp>
      <p:pic>
        <p:nvPicPr>
          <p:cNvPr id="1027" name="Google Shape;1027;p163"/>
          <p:cNvPicPr preferRelativeResize="0"/>
          <p:nvPr/>
        </p:nvPicPr>
        <p:blipFill rotWithShape="1">
          <a:blip r:embed="rId4">
            <a:alphaModFix/>
          </a:blip>
          <a:srcRect b="0" l="15849" r="7580" t="0"/>
          <a:stretch/>
        </p:blipFill>
        <p:spPr>
          <a:xfrm>
            <a:off x="0" y="0"/>
            <a:ext cx="4458224"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64"/>
          <p:cNvSpPr txBox="1"/>
          <p:nvPr/>
        </p:nvSpPr>
        <p:spPr>
          <a:xfrm>
            <a:off x="4597450" y="468275"/>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Elegir asignatura</a:t>
            </a:r>
            <a:endParaRPr b="1" sz="3400">
              <a:solidFill>
                <a:schemeClr val="dk1"/>
              </a:solidFill>
              <a:latin typeface="DM Sans"/>
              <a:ea typeface="DM Sans"/>
              <a:cs typeface="DM Sans"/>
              <a:sym typeface="DM Sans"/>
            </a:endParaRPr>
          </a:p>
        </p:txBody>
      </p:sp>
      <p:sp>
        <p:nvSpPr>
          <p:cNvPr id="1033" name="Google Shape;1033;p164"/>
          <p:cNvSpPr txBox="1"/>
          <p:nvPr/>
        </p:nvSpPr>
        <p:spPr>
          <a:xfrm>
            <a:off x="4597450" y="1595075"/>
            <a:ext cx="40392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250">
                <a:latin typeface="DM Sans"/>
                <a:ea typeface="DM Sans"/>
                <a:cs typeface="DM Sans"/>
                <a:sym typeface="DM Sans"/>
              </a:rPr>
              <a:t>Declarar un array con nombres de asignatura, y generar un </a:t>
            </a:r>
            <a:r>
              <a:rPr lang="es-419" sz="1250">
                <a:solidFill>
                  <a:schemeClr val="accent4"/>
                </a:solidFill>
                <a:latin typeface="DM Sans"/>
                <a:ea typeface="DM Sans"/>
                <a:cs typeface="DM Sans"/>
                <a:sym typeface="DM Sans"/>
              </a:rPr>
              <a:t>select</a:t>
            </a:r>
            <a:r>
              <a:rPr lang="es-419" sz="1250">
                <a:latin typeface="DM Sans"/>
                <a:ea typeface="DM Sans"/>
                <a:cs typeface="DM Sans"/>
                <a:sym typeface="DM Sans"/>
              </a:rPr>
              <a:t>, donde los values de las etiquetas option sean la posición de la asignatura en la colección.</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Luego, escuchar el evento </a:t>
            </a:r>
            <a:r>
              <a:rPr lang="es-419" sz="1250">
                <a:solidFill>
                  <a:schemeClr val="accent4"/>
                </a:solidFill>
                <a:latin typeface="DM Sans"/>
                <a:ea typeface="DM Sans"/>
                <a:cs typeface="DM Sans"/>
                <a:sym typeface="DM Sans"/>
              </a:rPr>
              <a:t>change </a:t>
            </a:r>
            <a:r>
              <a:rPr lang="es-419" sz="1250">
                <a:latin typeface="DM Sans"/>
                <a:ea typeface="DM Sans"/>
                <a:cs typeface="DM Sans"/>
                <a:sym typeface="DM Sans"/>
              </a:rPr>
              <a:t>sobre el select, asegurando que la función manejadora dispare una salida en el HTML, especificando el elemento escogido por el usuario.</a:t>
            </a:r>
            <a:endParaRPr sz="1250">
              <a:latin typeface="DM Sans"/>
              <a:ea typeface="DM Sans"/>
              <a:cs typeface="DM Sans"/>
              <a:sym typeface="DM Sans"/>
            </a:endParaRPr>
          </a:p>
        </p:txBody>
      </p:sp>
      <p:sp>
        <p:nvSpPr>
          <p:cNvPr id="1034" name="Google Shape;1034;p164"/>
          <p:cNvSpPr txBox="1"/>
          <p:nvPr/>
        </p:nvSpPr>
        <p:spPr>
          <a:xfrm>
            <a:off x="4584550" y="3298612"/>
            <a:ext cx="40650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000">
                <a:solidFill>
                  <a:schemeClr val="dk2"/>
                </a:solidFill>
                <a:latin typeface="DM Sans"/>
                <a:ea typeface="DM Sans"/>
                <a:cs typeface="DM Sans"/>
                <a:sym typeface="DM Sans"/>
              </a:rPr>
              <a:t>Generar el select implica crear toda la estructura e incluirla en la página actual. El evento change se dispara al detectar un cambio en el value del input, el cual podemos obtener a través de la información del evento, para identificar en el array  la selección, ya que coincide con la posición del dato en la colección. </a:t>
            </a:r>
            <a:endParaRPr sz="1000">
              <a:solidFill>
                <a:schemeClr val="accent4"/>
              </a:solidFill>
              <a:latin typeface="DM Sans"/>
              <a:ea typeface="DM Sans"/>
              <a:cs typeface="DM Sans"/>
              <a:sym typeface="DM Sans"/>
            </a:endParaRPr>
          </a:p>
        </p:txBody>
      </p:sp>
      <p:pic>
        <p:nvPicPr>
          <p:cNvPr id="1035" name="Google Shape;1035;p164" title="ícono de codertips"/>
          <p:cNvPicPr preferRelativeResize="0"/>
          <p:nvPr/>
        </p:nvPicPr>
        <p:blipFill>
          <a:blip r:embed="rId3">
            <a:alphaModFix/>
          </a:blip>
          <a:stretch>
            <a:fillRect/>
          </a:stretch>
        </p:blipFill>
        <p:spPr>
          <a:xfrm>
            <a:off x="4690747" y="3812457"/>
            <a:ext cx="283743" cy="283743"/>
          </a:xfrm>
          <a:prstGeom prst="rect">
            <a:avLst/>
          </a:prstGeom>
          <a:noFill/>
          <a:ln>
            <a:noFill/>
          </a:ln>
        </p:spPr>
      </p:pic>
      <p:pic>
        <p:nvPicPr>
          <p:cNvPr id="1036" name="Google Shape;1036;p164"/>
          <p:cNvPicPr preferRelativeResize="0"/>
          <p:nvPr/>
        </p:nvPicPr>
        <p:blipFill rotWithShape="1">
          <a:blip r:embed="rId4">
            <a:alphaModFix/>
          </a:blip>
          <a:srcRect b="0" l="13234" r="4257" t="0"/>
          <a:stretch/>
        </p:blipFill>
        <p:spPr>
          <a:xfrm>
            <a:off x="0" y="0"/>
            <a:ext cx="4473625"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66"/>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sp>
        <p:nvSpPr>
          <p:cNvPr id="279" name="Google Shape;279;p66"/>
          <p:cNvSpPr txBox="1"/>
          <p:nvPr/>
        </p:nvSpPr>
        <p:spPr>
          <a:xfrm>
            <a:off x="475500" y="1207175"/>
            <a:ext cx="8193000" cy="3384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500">
                <a:solidFill>
                  <a:srgbClr val="F286C4"/>
                </a:solidFill>
                <a:latin typeface="Courier New"/>
                <a:ea typeface="Courier New"/>
                <a:cs typeface="Courier New"/>
                <a:sym typeface="Courier New"/>
              </a:rPr>
              <a:t>const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ciudad1</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Springfield</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286C4"/>
                </a:solidFill>
                <a:latin typeface="Courier New"/>
                <a:ea typeface="Courier New"/>
                <a:cs typeface="Courier New"/>
                <a:sym typeface="Courier New"/>
              </a:rPr>
              <a:t>const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ciudad2</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Shelbyville</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286C4"/>
                </a:solidFill>
                <a:latin typeface="Courier New"/>
                <a:ea typeface="Courier New"/>
                <a:cs typeface="Courier New"/>
                <a:sym typeface="Courier New"/>
              </a:rPr>
              <a:t>const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ciudad3</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Capital City</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286C4"/>
                </a:solidFill>
                <a:latin typeface="Courier New"/>
                <a:ea typeface="Courier New"/>
                <a:cs typeface="Courier New"/>
                <a:sym typeface="Courier New"/>
              </a:rPr>
              <a:t>const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ciudad4</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Cypress Creek</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286C4"/>
                </a:solidFill>
                <a:latin typeface="Courier New"/>
                <a:ea typeface="Courier New"/>
                <a:cs typeface="Courier New"/>
                <a:sym typeface="Courier New"/>
              </a:rPr>
              <a:t>const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ciudad5</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Ogdenville</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BF9EEE"/>
                </a:solidFill>
                <a:latin typeface="Courier New"/>
                <a:ea typeface="Courier New"/>
                <a:cs typeface="Courier New"/>
                <a:sym typeface="Courier New"/>
              </a:rPr>
              <a:t>console</a:t>
            </a:r>
            <a:r>
              <a:rPr lang="es-419" sz="1500">
                <a:solidFill>
                  <a:srgbClr val="F6F6F4"/>
                </a:solidFill>
                <a:latin typeface="Courier New"/>
                <a:ea typeface="Courier New"/>
                <a:cs typeface="Courier New"/>
                <a:sym typeface="Courier New"/>
              </a:rPr>
              <a:t>.</a:t>
            </a:r>
            <a:r>
              <a:rPr lang="es-419" sz="1500">
                <a:solidFill>
                  <a:srgbClr val="62E884"/>
                </a:solidFill>
                <a:latin typeface="Courier New"/>
                <a:ea typeface="Courier New"/>
                <a:cs typeface="Courier New"/>
                <a:sym typeface="Courier New"/>
              </a:rPr>
              <a:t>log</a:t>
            </a:r>
            <a:r>
              <a:rPr lang="es-419" sz="1500">
                <a:solidFill>
                  <a:srgbClr val="F6F6F4"/>
                </a:solidFill>
                <a:latin typeface="Courier New"/>
                <a:ea typeface="Courier New"/>
                <a:cs typeface="Courier New"/>
                <a:sym typeface="Courier New"/>
              </a:rPr>
              <a:t>(</a:t>
            </a:r>
            <a:r>
              <a:rPr lang="es-419" sz="1500">
                <a:solidFill>
                  <a:srgbClr val="BF9EEE"/>
                </a:solidFill>
                <a:latin typeface="Courier New"/>
                <a:ea typeface="Courier New"/>
                <a:cs typeface="Courier New"/>
                <a:sym typeface="Courier New"/>
              </a:rPr>
              <a:t>ciudad1</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BF9EEE"/>
                </a:solidFill>
                <a:latin typeface="Courier New"/>
                <a:ea typeface="Courier New"/>
                <a:cs typeface="Courier New"/>
                <a:sym typeface="Courier New"/>
              </a:rPr>
              <a:t>console</a:t>
            </a:r>
            <a:r>
              <a:rPr lang="es-419" sz="1500">
                <a:solidFill>
                  <a:srgbClr val="F6F6F4"/>
                </a:solidFill>
                <a:latin typeface="Courier New"/>
                <a:ea typeface="Courier New"/>
                <a:cs typeface="Courier New"/>
                <a:sym typeface="Courier New"/>
              </a:rPr>
              <a:t>.</a:t>
            </a:r>
            <a:r>
              <a:rPr lang="es-419" sz="1500">
                <a:solidFill>
                  <a:srgbClr val="62E884"/>
                </a:solidFill>
                <a:latin typeface="Courier New"/>
                <a:ea typeface="Courier New"/>
                <a:cs typeface="Courier New"/>
                <a:sym typeface="Courier New"/>
              </a:rPr>
              <a:t>log</a:t>
            </a:r>
            <a:r>
              <a:rPr lang="es-419" sz="1500">
                <a:solidFill>
                  <a:srgbClr val="F6F6F4"/>
                </a:solidFill>
                <a:latin typeface="Courier New"/>
                <a:ea typeface="Courier New"/>
                <a:cs typeface="Courier New"/>
                <a:sym typeface="Courier New"/>
              </a:rPr>
              <a:t>(</a:t>
            </a:r>
            <a:r>
              <a:rPr lang="es-419" sz="1500">
                <a:solidFill>
                  <a:srgbClr val="BF9EEE"/>
                </a:solidFill>
                <a:latin typeface="Courier New"/>
                <a:ea typeface="Courier New"/>
                <a:cs typeface="Courier New"/>
                <a:sym typeface="Courier New"/>
              </a:rPr>
              <a:t>ciudad2</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BF9EEE"/>
                </a:solidFill>
                <a:latin typeface="Courier New"/>
                <a:ea typeface="Courier New"/>
                <a:cs typeface="Courier New"/>
                <a:sym typeface="Courier New"/>
              </a:rPr>
              <a:t>console</a:t>
            </a:r>
            <a:r>
              <a:rPr lang="es-419" sz="1500">
                <a:solidFill>
                  <a:srgbClr val="F6F6F4"/>
                </a:solidFill>
                <a:latin typeface="Courier New"/>
                <a:ea typeface="Courier New"/>
                <a:cs typeface="Courier New"/>
                <a:sym typeface="Courier New"/>
              </a:rPr>
              <a:t>.</a:t>
            </a:r>
            <a:r>
              <a:rPr lang="es-419" sz="1500">
                <a:solidFill>
                  <a:srgbClr val="62E884"/>
                </a:solidFill>
                <a:latin typeface="Courier New"/>
                <a:ea typeface="Courier New"/>
                <a:cs typeface="Courier New"/>
                <a:sym typeface="Courier New"/>
              </a:rPr>
              <a:t>log</a:t>
            </a:r>
            <a:r>
              <a:rPr lang="es-419" sz="1500">
                <a:solidFill>
                  <a:srgbClr val="F6F6F4"/>
                </a:solidFill>
                <a:latin typeface="Courier New"/>
                <a:ea typeface="Courier New"/>
                <a:cs typeface="Courier New"/>
                <a:sym typeface="Courier New"/>
              </a:rPr>
              <a:t>(</a:t>
            </a:r>
            <a:r>
              <a:rPr lang="es-419" sz="1500">
                <a:solidFill>
                  <a:srgbClr val="BF9EEE"/>
                </a:solidFill>
                <a:latin typeface="Courier New"/>
                <a:ea typeface="Courier New"/>
                <a:cs typeface="Courier New"/>
                <a:sym typeface="Courier New"/>
              </a:rPr>
              <a:t>ciudad3</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BF9EEE"/>
                </a:solidFill>
                <a:latin typeface="Courier New"/>
                <a:ea typeface="Courier New"/>
                <a:cs typeface="Courier New"/>
                <a:sym typeface="Courier New"/>
              </a:rPr>
              <a:t>console</a:t>
            </a:r>
            <a:r>
              <a:rPr lang="es-419" sz="1500">
                <a:solidFill>
                  <a:srgbClr val="F6F6F4"/>
                </a:solidFill>
                <a:latin typeface="Courier New"/>
                <a:ea typeface="Courier New"/>
                <a:cs typeface="Courier New"/>
                <a:sym typeface="Courier New"/>
              </a:rPr>
              <a:t>.</a:t>
            </a:r>
            <a:r>
              <a:rPr lang="es-419" sz="1500">
                <a:solidFill>
                  <a:srgbClr val="62E884"/>
                </a:solidFill>
                <a:latin typeface="Courier New"/>
                <a:ea typeface="Courier New"/>
                <a:cs typeface="Courier New"/>
                <a:sym typeface="Courier New"/>
              </a:rPr>
              <a:t>log</a:t>
            </a:r>
            <a:r>
              <a:rPr lang="es-419" sz="1500">
                <a:solidFill>
                  <a:srgbClr val="F6F6F4"/>
                </a:solidFill>
                <a:latin typeface="Courier New"/>
                <a:ea typeface="Courier New"/>
                <a:cs typeface="Courier New"/>
                <a:sym typeface="Courier New"/>
              </a:rPr>
              <a:t>(</a:t>
            </a:r>
            <a:r>
              <a:rPr lang="es-419" sz="1500">
                <a:solidFill>
                  <a:srgbClr val="BF9EEE"/>
                </a:solidFill>
                <a:latin typeface="Courier New"/>
                <a:ea typeface="Courier New"/>
                <a:cs typeface="Courier New"/>
                <a:sym typeface="Courier New"/>
              </a:rPr>
              <a:t>ciudad4</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BF9EEE"/>
                </a:solidFill>
                <a:latin typeface="Courier New"/>
                <a:ea typeface="Courier New"/>
                <a:cs typeface="Courier New"/>
                <a:sym typeface="Courier New"/>
              </a:rPr>
              <a:t>console</a:t>
            </a:r>
            <a:r>
              <a:rPr lang="es-419" sz="1500">
                <a:solidFill>
                  <a:srgbClr val="F6F6F4"/>
                </a:solidFill>
                <a:latin typeface="Courier New"/>
                <a:ea typeface="Courier New"/>
                <a:cs typeface="Courier New"/>
                <a:sym typeface="Courier New"/>
              </a:rPr>
              <a:t>.</a:t>
            </a:r>
            <a:r>
              <a:rPr lang="es-419" sz="1500">
                <a:solidFill>
                  <a:srgbClr val="62E884"/>
                </a:solidFill>
                <a:latin typeface="Courier New"/>
                <a:ea typeface="Courier New"/>
                <a:cs typeface="Courier New"/>
                <a:sym typeface="Courier New"/>
              </a:rPr>
              <a:t>log</a:t>
            </a:r>
            <a:r>
              <a:rPr lang="es-419" sz="1500">
                <a:solidFill>
                  <a:srgbClr val="F6F6F4"/>
                </a:solidFill>
                <a:latin typeface="Courier New"/>
                <a:ea typeface="Courier New"/>
                <a:cs typeface="Courier New"/>
                <a:sym typeface="Courier New"/>
              </a:rPr>
              <a:t>(</a:t>
            </a:r>
            <a:r>
              <a:rPr lang="es-419" sz="1500">
                <a:solidFill>
                  <a:srgbClr val="BF9EEE"/>
                </a:solidFill>
                <a:latin typeface="Courier New"/>
                <a:ea typeface="Courier New"/>
                <a:cs typeface="Courier New"/>
                <a:sym typeface="Courier New"/>
              </a:rPr>
              <a:t>ciudad5</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65"/>
          <p:cNvSpPr txBox="1"/>
          <p:nvPr/>
        </p:nvSpPr>
        <p:spPr>
          <a:xfrm>
            <a:off x="4597450" y="46826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Alta de estudiante</a:t>
            </a:r>
            <a:endParaRPr b="1" sz="3400">
              <a:solidFill>
                <a:schemeClr val="dk1"/>
              </a:solidFill>
              <a:latin typeface="DM Sans"/>
              <a:ea typeface="DM Sans"/>
              <a:cs typeface="DM Sans"/>
              <a:sym typeface="DM Sans"/>
            </a:endParaRPr>
          </a:p>
        </p:txBody>
      </p:sp>
      <p:sp>
        <p:nvSpPr>
          <p:cNvPr id="1042" name="Google Shape;1042;p165"/>
          <p:cNvSpPr txBox="1"/>
          <p:nvPr/>
        </p:nvSpPr>
        <p:spPr>
          <a:xfrm>
            <a:off x="4597450" y="1595063"/>
            <a:ext cx="4039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Crear un formulario que permita ingresar la información de un estudiante.</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escuchar el evento </a:t>
            </a:r>
            <a:r>
              <a:rPr lang="es-419" sz="1350">
                <a:solidFill>
                  <a:schemeClr val="accent4"/>
                </a:solidFill>
                <a:latin typeface="DM Sans"/>
                <a:ea typeface="DM Sans"/>
                <a:cs typeface="DM Sans"/>
                <a:sym typeface="DM Sans"/>
              </a:rPr>
              <a:t>submit </a:t>
            </a:r>
            <a:r>
              <a:rPr lang="es-419" sz="1350">
                <a:latin typeface="DM Sans"/>
                <a:ea typeface="DM Sans"/>
                <a:cs typeface="DM Sans"/>
                <a:sym typeface="DM Sans"/>
              </a:rPr>
              <a:t>sobre el </a:t>
            </a:r>
            <a:r>
              <a:rPr lang="es-419" sz="1350">
                <a:solidFill>
                  <a:schemeClr val="accent4"/>
                </a:solidFill>
                <a:latin typeface="DM Sans"/>
                <a:ea typeface="DM Sans"/>
                <a:cs typeface="DM Sans"/>
                <a:sym typeface="DM Sans"/>
              </a:rPr>
              <a:t>form</a:t>
            </a:r>
            <a:r>
              <a:rPr lang="es-419" sz="1350">
                <a:latin typeface="DM Sans"/>
                <a:ea typeface="DM Sans"/>
                <a:cs typeface="DM Sans"/>
                <a:sym typeface="DM Sans"/>
              </a:rPr>
              <a:t>, capturando las entradas, e invocar un objeto </a:t>
            </a:r>
            <a:r>
              <a:rPr lang="es-419" sz="1350">
                <a:solidFill>
                  <a:schemeClr val="accent4"/>
                </a:solidFill>
                <a:latin typeface="DM Sans"/>
                <a:ea typeface="DM Sans"/>
                <a:cs typeface="DM Sans"/>
                <a:sym typeface="DM Sans"/>
              </a:rPr>
              <a:t>Estudiante </a:t>
            </a:r>
            <a:r>
              <a:rPr lang="es-419" sz="1350">
                <a:latin typeface="DM Sans"/>
                <a:ea typeface="DM Sans"/>
                <a:cs typeface="DM Sans"/>
                <a:sym typeface="DM Sans"/>
              </a:rPr>
              <a:t>usando los valores ingresados, y asociar la instancia a un array de estudiantes.</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Por último, disparar una salida en el HTML, a modo de confirmación de los datos registrados.</a:t>
            </a:r>
            <a:endParaRPr sz="1350">
              <a:latin typeface="DM Sans"/>
              <a:ea typeface="DM Sans"/>
              <a:cs typeface="DM Sans"/>
              <a:sym typeface="DM Sans"/>
            </a:endParaRPr>
          </a:p>
        </p:txBody>
      </p:sp>
      <p:sp>
        <p:nvSpPr>
          <p:cNvPr id="1043" name="Google Shape;1043;p165"/>
          <p:cNvSpPr txBox="1"/>
          <p:nvPr/>
        </p:nvSpPr>
        <p:spPr>
          <a:xfrm>
            <a:off x="4584550" y="348340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Se reconoce como ‘alta’ al proceso de registro de información en un sistema. Recordemos que en el evento </a:t>
            </a:r>
            <a:r>
              <a:rPr lang="es-419" sz="1200">
                <a:solidFill>
                  <a:schemeClr val="accent4"/>
                </a:solidFill>
                <a:latin typeface="DM Sans"/>
                <a:ea typeface="DM Sans"/>
                <a:cs typeface="DM Sans"/>
                <a:sym typeface="DM Sans"/>
              </a:rPr>
              <a:t>submit </a:t>
            </a:r>
            <a:r>
              <a:rPr lang="es-419" sz="1200">
                <a:solidFill>
                  <a:schemeClr val="dk2"/>
                </a:solidFill>
                <a:latin typeface="DM Sans"/>
                <a:ea typeface="DM Sans"/>
                <a:cs typeface="DM Sans"/>
                <a:sym typeface="DM Sans"/>
              </a:rPr>
              <a:t>empleamos </a:t>
            </a:r>
            <a:r>
              <a:rPr lang="es-419" sz="1200">
                <a:solidFill>
                  <a:schemeClr val="accent4"/>
                </a:solidFill>
                <a:latin typeface="DM Sans"/>
                <a:ea typeface="DM Sans"/>
                <a:cs typeface="DM Sans"/>
                <a:sym typeface="DM Sans"/>
              </a:rPr>
              <a:t>preventDefault</a:t>
            </a:r>
            <a:r>
              <a:rPr lang="es-419" sz="1200">
                <a:solidFill>
                  <a:schemeClr val="dk2"/>
                </a:solidFill>
                <a:latin typeface="DM Sans"/>
                <a:ea typeface="DM Sans"/>
                <a:cs typeface="DM Sans"/>
                <a:sym typeface="DM Sans"/>
              </a:rPr>
              <a:t>, para evitar el reinicio de la página. </a:t>
            </a:r>
            <a:endParaRPr sz="1200">
              <a:solidFill>
                <a:schemeClr val="dk2"/>
              </a:solidFill>
              <a:latin typeface="DM Sans"/>
              <a:ea typeface="DM Sans"/>
              <a:cs typeface="DM Sans"/>
              <a:sym typeface="DM Sans"/>
            </a:endParaRPr>
          </a:p>
        </p:txBody>
      </p:sp>
      <p:pic>
        <p:nvPicPr>
          <p:cNvPr id="1044" name="Google Shape;1044;p165" title="ícono de codertips"/>
          <p:cNvPicPr preferRelativeResize="0"/>
          <p:nvPr/>
        </p:nvPicPr>
        <p:blipFill>
          <a:blip r:embed="rId3">
            <a:alphaModFix/>
          </a:blip>
          <a:stretch>
            <a:fillRect/>
          </a:stretch>
        </p:blipFill>
        <p:spPr>
          <a:xfrm>
            <a:off x="4717172" y="3895632"/>
            <a:ext cx="283743" cy="283743"/>
          </a:xfrm>
          <a:prstGeom prst="rect">
            <a:avLst/>
          </a:prstGeom>
          <a:noFill/>
          <a:ln>
            <a:noFill/>
          </a:ln>
        </p:spPr>
      </p:pic>
      <p:pic>
        <p:nvPicPr>
          <p:cNvPr id="1045" name="Google Shape;1045;p165"/>
          <p:cNvPicPr preferRelativeResize="0"/>
          <p:nvPr/>
        </p:nvPicPr>
        <p:blipFill rotWithShape="1">
          <a:blip r:embed="rId4">
            <a:alphaModFix/>
          </a:blip>
          <a:srcRect b="0" l="14840" r="20776" t="0"/>
          <a:stretch/>
        </p:blipFill>
        <p:spPr>
          <a:xfrm>
            <a:off x="0" y="0"/>
            <a:ext cx="4481326" cy="514349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66"/>
          <p:cNvSpPr txBox="1"/>
          <p:nvPr/>
        </p:nvSpPr>
        <p:spPr>
          <a:xfrm>
            <a:off x="4597500" y="468275"/>
            <a:ext cx="4071000" cy="109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Actividad</a:t>
            </a:r>
            <a:r>
              <a:rPr b="1" lang="es-419" sz="3300">
                <a:solidFill>
                  <a:schemeClr val="dk1"/>
                </a:solidFill>
                <a:latin typeface="DM Sans"/>
                <a:ea typeface="DM Sans"/>
                <a:cs typeface="DM Sans"/>
                <a:sym typeface="DM Sans"/>
              </a:rPr>
              <a:t> 4</a:t>
            </a:r>
            <a:endParaRPr b="1" sz="33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Listar estudiantes</a:t>
            </a:r>
            <a:endParaRPr b="1" sz="3300">
              <a:solidFill>
                <a:schemeClr val="dk1"/>
              </a:solidFill>
              <a:latin typeface="DM Sans"/>
              <a:ea typeface="DM Sans"/>
              <a:cs typeface="DM Sans"/>
              <a:sym typeface="DM Sans"/>
            </a:endParaRPr>
          </a:p>
        </p:txBody>
      </p:sp>
      <p:sp>
        <p:nvSpPr>
          <p:cNvPr id="1051" name="Google Shape;1051;p166"/>
          <p:cNvSpPr txBox="1"/>
          <p:nvPr/>
        </p:nvSpPr>
        <p:spPr>
          <a:xfrm>
            <a:off x="4613400" y="1428400"/>
            <a:ext cx="40392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Usando el array de estudiantes creado en la actividad 3, iterar la colección creando una etiqueta </a:t>
            </a:r>
            <a:r>
              <a:rPr lang="es-419" sz="1350">
                <a:solidFill>
                  <a:schemeClr val="accent4"/>
                </a:solidFill>
                <a:latin typeface="DM Sans"/>
                <a:ea typeface="DM Sans"/>
                <a:cs typeface="DM Sans"/>
                <a:sym typeface="DM Sans"/>
              </a:rPr>
              <a:t>div</a:t>
            </a:r>
            <a:r>
              <a:rPr lang="es-419" sz="1350">
                <a:latin typeface="DM Sans"/>
                <a:ea typeface="DM Sans"/>
                <a:cs typeface="DM Sans"/>
                <a:sym typeface="DM Sans"/>
              </a:rPr>
              <a:t>, cuya estructura interna detalle la información del estudiante, y contenga un botón ‘Seleccionar’, agregando cada estructura al body.</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detectar el </a:t>
            </a:r>
            <a:r>
              <a:rPr lang="es-419" sz="1350">
                <a:solidFill>
                  <a:schemeClr val="accent4"/>
                </a:solidFill>
                <a:latin typeface="DM Sans"/>
                <a:ea typeface="DM Sans"/>
                <a:cs typeface="DM Sans"/>
                <a:sym typeface="DM Sans"/>
              </a:rPr>
              <a:t>click </a:t>
            </a:r>
            <a:r>
              <a:rPr lang="es-419" sz="1350">
                <a:latin typeface="DM Sans"/>
                <a:ea typeface="DM Sans"/>
                <a:cs typeface="DM Sans"/>
                <a:sym typeface="DM Sans"/>
              </a:rPr>
              <a:t>sobre el botón, especificando al usuario los datos del alumno seleccionado.</a:t>
            </a:r>
            <a:endParaRPr sz="1350">
              <a:latin typeface="DM Sans"/>
              <a:ea typeface="DM Sans"/>
              <a:cs typeface="DM Sans"/>
              <a:sym typeface="DM Sans"/>
            </a:endParaRPr>
          </a:p>
        </p:txBody>
      </p:sp>
      <p:sp>
        <p:nvSpPr>
          <p:cNvPr id="1052" name="Google Shape;1052;p166"/>
          <p:cNvSpPr txBox="1"/>
          <p:nvPr/>
        </p:nvSpPr>
        <p:spPr>
          <a:xfrm>
            <a:off x="460050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Cuando queremos asociar eventos a elementos generados de forma dinámica, es recomendable realizar esta operación una vez concluida la inserción de los nuevos elementos al DOM.</a:t>
            </a:r>
            <a:endParaRPr sz="1200">
              <a:solidFill>
                <a:schemeClr val="dk2"/>
              </a:solidFill>
              <a:latin typeface="DM Sans"/>
              <a:ea typeface="DM Sans"/>
              <a:cs typeface="DM Sans"/>
              <a:sym typeface="DM Sans"/>
            </a:endParaRPr>
          </a:p>
        </p:txBody>
      </p:sp>
      <p:pic>
        <p:nvPicPr>
          <p:cNvPr id="1053" name="Google Shape;1053;p166" title="ícono de codertips"/>
          <p:cNvPicPr preferRelativeResize="0"/>
          <p:nvPr/>
        </p:nvPicPr>
        <p:blipFill>
          <a:blip r:embed="rId3">
            <a:alphaModFix/>
          </a:blip>
          <a:stretch>
            <a:fillRect/>
          </a:stretch>
        </p:blipFill>
        <p:spPr>
          <a:xfrm>
            <a:off x="4717222" y="3895632"/>
            <a:ext cx="283743" cy="283743"/>
          </a:xfrm>
          <a:prstGeom prst="rect">
            <a:avLst/>
          </a:prstGeom>
          <a:noFill/>
          <a:ln>
            <a:noFill/>
          </a:ln>
        </p:spPr>
      </p:pic>
      <p:pic>
        <p:nvPicPr>
          <p:cNvPr id="1054" name="Google Shape;1054;p166"/>
          <p:cNvPicPr preferRelativeResize="0"/>
          <p:nvPr/>
        </p:nvPicPr>
        <p:blipFill rotWithShape="1">
          <a:blip r:embed="rId4">
            <a:alphaModFix/>
          </a:blip>
          <a:srcRect b="0" l="10632" r="15424" t="0"/>
          <a:stretch/>
        </p:blipFill>
        <p:spPr>
          <a:xfrm>
            <a:off x="0" y="0"/>
            <a:ext cx="4481325" cy="51435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67"/>
          <p:cNvSpPr txBox="1"/>
          <p:nvPr/>
        </p:nvSpPr>
        <p:spPr>
          <a:xfrm>
            <a:off x="4717225" y="468263"/>
            <a:ext cx="3951300" cy="1431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Actividad</a:t>
            </a:r>
            <a:r>
              <a:rPr b="1" lang="es-419" sz="3000">
                <a:solidFill>
                  <a:schemeClr val="dk1"/>
                </a:solidFill>
                <a:latin typeface="DM Sans"/>
                <a:ea typeface="DM Sans"/>
                <a:cs typeface="DM Sans"/>
                <a:sym typeface="DM Sans"/>
              </a:rPr>
              <a:t> 5</a:t>
            </a:r>
            <a:endParaRPr b="1" sz="3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Suspender estudiante</a:t>
            </a:r>
            <a:endParaRPr b="1" sz="3000">
              <a:solidFill>
                <a:schemeClr val="dk1"/>
              </a:solidFill>
              <a:latin typeface="DM Sans"/>
              <a:ea typeface="DM Sans"/>
              <a:cs typeface="DM Sans"/>
              <a:sym typeface="DM Sans"/>
            </a:endParaRPr>
          </a:p>
        </p:txBody>
      </p:sp>
      <p:sp>
        <p:nvSpPr>
          <p:cNvPr id="1060" name="Google Shape;1060;p167"/>
          <p:cNvSpPr txBox="1"/>
          <p:nvPr/>
        </p:nvSpPr>
        <p:spPr>
          <a:xfrm>
            <a:off x="4732682" y="1759596"/>
            <a:ext cx="3920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Usando de base la interfaz generada en la actividad 4, añadir un nuevo botòn ‘Suspender’ por cada estudiante.</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Luego, detectar el </a:t>
            </a:r>
            <a:r>
              <a:rPr lang="es-419" sz="1250">
                <a:solidFill>
                  <a:schemeClr val="accent4"/>
                </a:solidFill>
                <a:latin typeface="DM Sans"/>
                <a:ea typeface="DM Sans"/>
                <a:cs typeface="DM Sans"/>
                <a:sym typeface="DM Sans"/>
              </a:rPr>
              <a:t>click </a:t>
            </a:r>
            <a:r>
              <a:rPr lang="es-419" sz="1250">
                <a:latin typeface="DM Sans"/>
                <a:ea typeface="DM Sans"/>
                <a:cs typeface="DM Sans"/>
                <a:sym typeface="DM Sans"/>
              </a:rPr>
              <a:t>sobre el botón, asegurando que la función manejadora identifique el objeto estudiante seleccionado, y llame a un método </a:t>
            </a:r>
            <a:r>
              <a:rPr lang="es-419" sz="1250">
                <a:solidFill>
                  <a:schemeClr val="accent4"/>
                </a:solidFill>
                <a:latin typeface="DM Sans"/>
                <a:ea typeface="DM Sans"/>
                <a:cs typeface="DM Sans"/>
                <a:sym typeface="DM Sans"/>
              </a:rPr>
              <a:t>suspender()</a:t>
            </a:r>
            <a:r>
              <a:rPr lang="es-419" sz="1250">
                <a:latin typeface="DM Sans"/>
                <a:ea typeface="DM Sans"/>
                <a:cs typeface="DM Sans"/>
                <a:sym typeface="DM Sans"/>
              </a:rPr>
              <a:t>, disparando una salida en el HTML confirmando la suspensión del estudiante.</a:t>
            </a:r>
            <a:endParaRPr sz="1250">
              <a:latin typeface="DM Sans"/>
              <a:ea typeface="DM Sans"/>
              <a:cs typeface="DM Sans"/>
              <a:sym typeface="DM Sans"/>
            </a:endParaRPr>
          </a:p>
        </p:txBody>
      </p:sp>
      <p:sp>
        <p:nvSpPr>
          <p:cNvPr id="1061" name="Google Shape;1061;p167"/>
          <p:cNvSpPr txBox="1"/>
          <p:nvPr/>
        </p:nvSpPr>
        <p:spPr>
          <a:xfrm>
            <a:off x="4720087" y="3483392"/>
            <a:ext cx="39456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Es necesario agregar el método de clase suspender a la clase </a:t>
            </a:r>
            <a:r>
              <a:rPr lang="es-419" sz="1200">
                <a:solidFill>
                  <a:schemeClr val="accent4"/>
                </a:solidFill>
                <a:latin typeface="DM Sans"/>
                <a:ea typeface="DM Sans"/>
                <a:cs typeface="DM Sans"/>
                <a:sym typeface="DM Sans"/>
              </a:rPr>
              <a:t>Estudiante</a:t>
            </a:r>
            <a:r>
              <a:rPr lang="es-419" sz="1200">
                <a:solidFill>
                  <a:schemeClr val="dk2"/>
                </a:solidFill>
                <a:latin typeface="DM Sans"/>
                <a:ea typeface="DM Sans"/>
                <a:cs typeface="DM Sans"/>
                <a:sym typeface="DM Sans"/>
              </a:rPr>
              <a:t>, el cual puede modificar el valor de una propiedad booleana del objeto para determinar la suspensión.</a:t>
            </a:r>
            <a:endParaRPr sz="1200">
              <a:solidFill>
                <a:schemeClr val="dk2"/>
              </a:solidFill>
              <a:latin typeface="DM Sans"/>
              <a:ea typeface="DM Sans"/>
              <a:cs typeface="DM Sans"/>
              <a:sym typeface="DM Sans"/>
            </a:endParaRPr>
          </a:p>
        </p:txBody>
      </p:sp>
      <p:pic>
        <p:nvPicPr>
          <p:cNvPr id="1062" name="Google Shape;1062;p167" title="ícono de codertips"/>
          <p:cNvPicPr preferRelativeResize="0"/>
          <p:nvPr/>
        </p:nvPicPr>
        <p:blipFill>
          <a:blip r:embed="rId3">
            <a:alphaModFix/>
          </a:blip>
          <a:stretch>
            <a:fillRect/>
          </a:stretch>
        </p:blipFill>
        <p:spPr>
          <a:xfrm>
            <a:off x="4835572" y="3895632"/>
            <a:ext cx="283743" cy="283743"/>
          </a:xfrm>
          <a:prstGeom prst="rect">
            <a:avLst/>
          </a:prstGeom>
          <a:noFill/>
          <a:ln>
            <a:noFill/>
          </a:ln>
        </p:spPr>
      </p:pic>
      <p:pic>
        <p:nvPicPr>
          <p:cNvPr id="1063" name="Google Shape;1063;p167"/>
          <p:cNvPicPr preferRelativeResize="0"/>
          <p:nvPr/>
        </p:nvPicPr>
        <p:blipFill rotWithShape="1">
          <a:blip r:embed="rId4">
            <a:alphaModFix/>
          </a:blip>
          <a:srcRect b="0" l="6943" r="34360" t="0"/>
          <a:stretch/>
        </p:blipFill>
        <p:spPr>
          <a:xfrm>
            <a:off x="0" y="0"/>
            <a:ext cx="4273424" cy="514350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6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69"/>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1</a:t>
            </a:r>
            <a:endParaRPr b="1" sz="4000">
              <a:solidFill>
                <a:schemeClr val="dk1"/>
              </a:solidFill>
              <a:latin typeface="DM Sans"/>
              <a:ea typeface="DM Sans"/>
              <a:cs typeface="DM Sans"/>
              <a:sym typeface="DM Sans"/>
            </a:endParaRPr>
          </a:p>
        </p:txBody>
      </p:sp>
      <p:sp>
        <p:nvSpPr>
          <p:cNvPr id="1074" name="Google Shape;1074;p169"/>
          <p:cNvSpPr txBox="1"/>
          <p:nvPr/>
        </p:nvSpPr>
        <p:spPr>
          <a:xfrm>
            <a:off x="475500" y="1207175"/>
            <a:ext cx="8193000" cy="370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7B7F8B"/>
                </a:solidFill>
                <a:latin typeface="Courier New"/>
                <a:ea typeface="Courier New"/>
                <a:cs typeface="Courier New"/>
                <a:sym typeface="Courier New"/>
              </a:rPr>
              <a:t>//CREANDO EL BOTÓN DESDE JS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button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7B7F8B"/>
                </a:solidFill>
                <a:latin typeface="Courier New"/>
                <a:ea typeface="Courier New"/>
                <a:cs typeface="Courier New"/>
                <a:sym typeface="Courier New"/>
              </a:rPr>
              <a:t>//ASIGNAR ID AL BOTÓN</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.id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btnNucleo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7B7F8B"/>
                </a:solidFill>
                <a:latin typeface="Courier New"/>
                <a:ea typeface="Courier New"/>
                <a:cs typeface="Courier New"/>
                <a:sym typeface="Courier New"/>
              </a:rPr>
              <a:t>//ASIGNAR EL INTERIOR DEL BOTÓN</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BOTON DEL NUCLEO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7B7F8B"/>
                </a:solidFill>
                <a:latin typeface="Courier New"/>
                <a:ea typeface="Courier New"/>
                <a:cs typeface="Courier New"/>
                <a:sym typeface="Courier New"/>
              </a:rPr>
              <a:t>//ESCUCHAR EL EVENTO CLICK</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addEventListener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click</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HOLA CODER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7B7F8B"/>
                </a:solidFill>
                <a:latin typeface="Courier New"/>
                <a:ea typeface="Courier New"/>
                <a:cs typeface="Courier New"/>
                <a:sym typeface="Courier New"/>
              </a:rPr>
              <a:t>//AGREGAR EL BOTON AL DOM</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75" name="Google Shape;1075;p16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70"/>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pic>
        <p:nvPicPr>
          <p:cNvPr id="1081" name="Google Shape;1081;p17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082" name="Google Shape;1082;p170"/>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MATEMATICA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LENGUA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PROGRAMACION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HISTORIA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.length;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select.innerHTML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7B7F8B"/>
                </a:solidFill>
                <a:latin typeface="Courier New"/>
                <a:ea typeface="Courier New"/>
                <a:cs typeface="Courier New"/>
                <a:sym typeface="Courier New"/>
              </a:rPr>
              <a:t>//ESCUCHAR EL EVENTO CHANGE</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select.</a:t>
            </a:r>
            <a:r>
              <a:rPr lang="es-419" sz="1200">
                <a:solidFill>
                  <a:srgbClr val="62E884"/>
                </a:solidFill>
                <a:latin typeface="Courier New"/>
                <a:ea typeface="Courier New"/>
                <a:cs typeface="Courier New"/>
                <a:sym typeface="Courier New"/>
              </a:rPr>
              <a:t>addEventListener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change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target</a:t>
            </a:r>
            <a:r>
              <a:rPr lang="es-419" sz="1200">
                <a:solidFill>
                  <a:srgbClr val="F6F6F4"/>
                </a:solidFill>
                <a:latin typeface="Courier New"/>
                <a:ea typeface="Courier New"/>
                <a:cs typeface="Courier New"/>
                <a:sym typeface="Courier New"/>
              </a:rPr>
              <a:t>.value];</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(select);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71"/>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3</a:t>
            </a:r>
            <a:endParaRPr b="1" sz="4000">
              <a:solidFill>
                <a:schemeClr val="dk1"/>
              </a:solidFill>
              <a:latin typeface="DM Sans"/>
              <a:ea typeface="DM Sans"/>
              <a:cs typeface="DM Sans"/>
              <a:sym typeface="DM Sans"/>
            </a:endParaRPr>
          </a:p>
        </p:txBody>
      </p:sp>
      <p:pic>
        <p:nvPicPr>
          <p:cNvPr id="1088" name="Google Shape;1088;p171"/>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089" name="Google Shape;1089;p17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090" name="Google Shape;1090;p171"/>
          <p:cNvSpPr txBox="1"/>
          <p:nvPr/>
        </p:nvSpPr>
        <p:spPr>
          <a:xfrm>
            <a:off x="0" y="1207175"/>
            <a:ext cx="9144000" cy="3680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.length;</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.nombre;</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.edad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.edad;</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.curso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.curso;</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form</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`&lt;input type="text"&gt;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E7EE98"/>
                </a:solidFill>
                <a:latin typeface="Courier New"/>
                <a:ea typeface="Courier New"/>
                <a:cs typeface="Courier New"/>
                <a:sym typeface="Courier New"/>
              </a:rPr>
              <a:t>                        &lt;input type="number"&gt;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E7EE98"/>
                </a:solidFill>
                <a:latin typeface="Courier New"/>
                <a:ea typeface="Courier New"/>
                <a:cs typeface="Courier New"/>
                <a:sym typeface="Courier New"/>
              </a:rPr>
              <a:t>                        &lt;input type="text"&gt;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E7EE98"/>
                </a:solidFill>
                <a:latin typeface="Courier New"/>
                <a:ea typeface="Courier New"/>
                <a:cs typeface="Courier New"/>
                <a:sym typeface="Courier New"/>
              </a:rPr>
              <a:t>                        &lt;input type="submit"&gt;`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onsubmit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preventDefault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.target.children;</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push</a:t>
            </a:r>
            <a:r>
              <a:rPr lang="es-419" sz="1000">
                <a:solidFill>
                  <a:srgbClr val="F6F6F4"/>
                </a:solidFill>
                <a:latin typeface="Courier New"/>
                <a:ea typeface="Courier New"/>
                <a:cs typeface="Courier New"/>
                <a:sym typeface="Courier New"/>
              </a:rPr>
              <a:t>(</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].value, edad</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1</a:t>
            </a:r>
            <a:r>
              <a:rPr lang="es-419" sz="1000">
                <a:solidFill>
                  <a:srgbClr val="F6F6F4"/>
                </a:solidFill>
                <a:latin typeface="Courier New"/>
                <a:ea typeface="Courier New"/>
                <a:cs typeface="Courier New"/>
                <a:sym typeface="Courier New"/>
              </a:rPr>
              <a:t>].value, curso</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2</a:t>
            </a:r>
            <a:r>
              <a:rPr lang="es-419" sz="1000">
                <a:solidFill>
                  <a:srgbClr val="F6F6F4"/>
                </a:solidFill>
                <a:latin typeface="Courier New"/>
                <a:ea typeface="Courier New"/>
                <a:cs typeface="Courier New"/>
                <a:sym typeface="Courier New"/>
              </a:rPr>
              <a:t>].value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ALUMNO REGISTRADO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091" name="Google Shape;1091;p17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72"/>
          <p:cNvSpPr txBox="1"/>
          <p:nvPr/>
        </p:nvSpPr>
        <p:spPr>
          <a:xfrm>
            <a:off x="475500" y="59700"/>
            <a:ext cx="81930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t>
            </a:r>
            <a:r>
              <a:rPr b="1" lang="es-419" sz="2400">
                <a:solidFill>
                  <a:schemeClr val="dk1"/>
                </a:solidFill>
                <a:latin typeface="DM Sans"/>
                <a:ea typeface="DM Sans"/>
                <a:cs typeface="DM Sans"/>
                <a:sym typeface="DM Sans"/>
              </a:rPr>
              <a:t>Actividad</a:t>
            </a:r>
            <a:r>
              <a:rPr b="1" lang="es-419" sz="2400">
                <a:solidFill>
                  <a:schemeClr val="dk1"/>
                </a:solidFill>
                <a:latin typeface="DM Sans"/>
                <a:ea typeface="DM Sans"/>
                <a:cs typeface="DM Sans"/>
                <a:sym typeface="DM Sans"/>
              </a:rPr>
              <a:t> 4</a:t>
            </a:r>
            <a:endParaRPr b="1" sz="2400">
              <a:solidFill>
                <a:schemeClr val="dk1"/>
              </a:solidFill>
              <a:latin typeface="DM Sans"/>
              <a:ea typeface="DM Sans"/>
              <a:cs typeface="DM Sans"/>
              <a:sym typeface="DM Sans"/>
            </a:endParaRPr>
          </a:p>
        </p:txBody>
      </p:sp>
      <p:sp>
        <p:nvSpPr>
          <p:cNvPr id="1097" name="Google Shape;1097;p172"/>
          <p:cNvSpPr txBox="1"/>
          <p:nvPr/>
        </p:nvSpPr>
        <p:spPr>
          <a:xfrm>
            <a:off x="0" y="576900"/>
            <a:ext cx="9144000" cy="456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onsubmit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preventDefault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.target.children;</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push</a:t>
            </a:r>
            <a:r>
              <a:rPr lang="es-419" sz="1000">
                <a:solidFill>
                  <a:srgbClr val="F6F6F4"/>
                </a:solidFill>
                <a:latin typeface="Courier New"/>
                <a:ea typeface="Courier New"/>
                <a:cs typeface="Courier New"/>
                <a:sym typeface="Courier New"/>
              </a:rPr>
              <a:t>(</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].value, edad</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1</a:t>
            </a:r>
            <a:r>
              <a:rPr lang="es-419" sz="1000">
                <a:solidFill>
                  <a:srgbClr val="F6F6F4"/>
                </a:solidFill>
                <a:latin typeface="Courier New"/>
                <a:ea typeface="Courier New"/>
                <a:cs typeface="Courier New"/>
                <a:sym typeface="Courier New"/>
              </a:rPr>
              <a:t>].value, curso</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2</a:t>
            </a:r>
            <a:r>
              <a:rPr lang="es-419" sz="1000">
                <a:solidFill>
                  <a:srgbClr val="F6F6F4"/>
                </a:solidFill>
                <a:latin typeface="Courier New"/>
                <a:ea typeface="Courier New"/>
                <a:cs typeface="Courier New"/>
                <a:sym typeface="Courier New"/>
              </a:rPr>
              <a:t>].value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mostrarEstudiantes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btnEstudiantes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getElementsByClassName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btnEstudiante</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boton</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of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btnEstudiantes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boton</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onclick</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find</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.target.id);</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notificacion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h6</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notificacion.innerHTML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  Edad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.edad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prepend</a:t>
            </a:r>
            <a:r>
              <a:rPr lang="es-419" sz="1000">
                <a:solidFill>
                  <a:srgbClr val="F6F6F4"/>
                </a:solidFill>
                <a:latin typeface="Courier New"/>
                <a:ea typeface="Courier New"/>
                <a:cs typeface="Courier New"/>
                <a:sym typeface="Courier New"/>
              </a:rPr>
              <a:t>(notificacion);</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mostrarEstudiantes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of</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divEstudiante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div</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divEstudiante.innerHTML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`&lt;h2&gt;</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&lt;/h2&gt;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E7EE98"/>
                </a:solidFill>
                <a:latin typeface="Courier New"/>
                <a:ea typeface="Courier New"/>
                <a:cs typeface="Courier New"/>
                <a:sym typeface="Courier New"/>
              </a:rPr>
              <a:t>                                   &lt;p&gt;</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.edad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.curso</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&lt;/p&gt;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E7EE98"/>
                </a:solidFill>
                <a:latin typeface="Courier New"/>
                <a:ea typeface="Courier New"/>
                <a:cs typeface="Courier New"/>
                <a:sym typeface="Courier New"/>
              </a:rPr>
              <a:t>                                   &lt;button id='</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.id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class='btnEstudiante'&gt;Seleccionar&lt;/button&gt;`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(divEstudiante);</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div</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098" name="Google Shape;1098;p17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73"/>
          <p:cNvSpPr txBox="1"/>
          <p:nvPr/>
        </p:nvSpPr>
        <p:spPr>
          <a:xfrm>
            <a:off x="475500" y="101400"/>
            <a:ext cx="81930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t>
            </a:r>
            <a:r>
              <a:rPr b="1" lang="es-419" sz="2400">
                <a:solidFill>
                  <a:schemeClr val="dk1"/>
                </a:solidFill>
                <a:latin typeface="DM Sans"/>
                <a:ea typeface="DM Sans"/>
                <a:cs typeface="DM Sans"/>
                <a:sym typeface="DM Sans"/>
              </a:rPr>
              <a:t>Actividad</a:t>
            </a:r>
            <a:r>
              <a:rPr b="1" lang="es-419" sz="2400">
                <a:solidFill>
                  <a:schemeClr val="dk1"/>
                </a:solidFill>
                <a:latin typeface="DM Sans"/>
                <a:ea typeface="DM Sans"/>
                <a:cs typeface="DM Sans"/>
                <a:sym typeface="DM Sans"/>
              </a:rPr>
              <a:t> 5</a:t>
            </a:r>
            <a:endParaRPr b="1" sz="2400">
              <a:solidFill>
                <a:schemeClr val="dk1"/>
              </a:solidFill>
              <a:latin typeface="DM Sans"/>
              <a:ea typeface="DM Sans"/>
              <a:cs typeface="DM Sans"/>
              <a:sym typeface="DM Sans"/>
            </a:endParaRPr>
          </a:p>
        </p:txBody>
      </p:sp>
      <p:sp>
        <p:nvSpPr>
          <p:cNvPr id="1104" name="Google Shape;1104;p173"/>
          <p:cNvSpPr txBox="1"/>
          <p:nvPr/>
        </p:nvSpPr>
        <p:spPr>
          <a:xfrm>
            <a:off x="0" y="618600"/>
            <a:ext cx="9144000" cy="452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900">
                <a:solidFill>
                  <a:srgbClr val="BF9EEE"/>
                </a:solidFill>
                <a:latin typeface="Courier New"/>
                <a:ea typeface="Courier New"/>
                <a:cs typeface="Courier New"/>
                <a:sym typeface="Courier New"/>
              </a:rPr>
              <a:t>formulario</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onsubmit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preventDefault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.target.children;</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push</a:t>
            </a:r>
            <a:r>
              <a:rPr lang="es-419" sz="900">
                <a:solidFill>
                  <a:srgbClr val="F6F6F4"/>
                </a:solidFill>
                <a:latin typeface="Courier New"/>
                <a:ea typeface="Courier New"/>
                <a:cs typeface="Courier New"/>
                <a:sym typeface="Courier New"/>
              </a:rPr>
              <a:t>(</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 nombre</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0</a:t>
            </a:r>
            <a:r>
              <a:rPr lang="es-419" sz="900">
                <a:solidFill>
                  <a:srgbClr val="F6F6F4"/>
                </a:solidFill>
                <a:latin typeface="Courier New"/>
                <a:ea typeface="Courier New"/>
                <a:cs typeface="Courier New"/>
                <a:sym typeface="Courier New"/>
              </a:rPr>
              <a:t>].value, edad</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1</a:t>
            </a:r>
            <a:r>
              <a:rPr lang="es-419" sz="900">
                <a:solidFill>
                  <a:srgbClr val="F6F6F4"/>
                </a:solidFill>
                <a:latin typeface="Courier New"/>
                <a:ea typeface="Courier New"/>
                <a:cs typeface="Courier New"/>
                <a:sym typeface="Courier New"/>
              </a:rPr>
              <a:t>].value, curso</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2</a:t>
            </a:r>
            <a:r>
              <a:rPr lang="es-419" sz="900">
                <a:solidFill>
                  <a:srgbClr val="F6F6F4"/>
                </a:solidFill>
                <a:latin typeface="Courier New"/>
                <a:ea typeface="Courier New"/>
                <a:cs typeface="Courier New"/>
                <a:sym typeface="Courier New"/>
              </a:rPr>
              <a:t>].value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mostrarEstudiantes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btnSuspender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getElementsByClassName</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btnSuspender</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boton</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of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btnSuspender</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boton</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onclick</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find</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obj</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obj</a:t>
            </a:r>
            <a:r>
              <a:rPr lang="es-419" sz="900">
                <a:solidFill>
                  <a:srgbClr val="F6F6F4"/>
                </a:solidFill>
                <a:latin typeface="Courier New"/>
                <a:ea typeface="Courier New"/>
                <a:cs typeface="Courier New"/>
                <a:sym typeface="Courier New"/>
              </a:rPr>
              <a:t>.id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.target.id);</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suspender</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console</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log</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notificacion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h6</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notificacion.innerHTML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.nombre</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SUSPENDIDO`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prepend</a:t>
            </a:r>
            <a:r>
              <a:rPr lang="es-419" sz="900">
                <a:solidFill>
                  <a:srgbClr val="F6F6F4"/>
                </a:solidFill>
                <a:latin typeface="Courier New"/>
                <a:ea typeface="Courier New"/>
                <a:cs typeface="Courier New"/>
                <a:sym typeface="Courier New"/>
              </a:rPr>
              <a:t>(notificacion);</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286C4"/>
                </a:solidFill>
                <a:latin typeface="Courier New"/>
                <a:ea typeface="Courier New"/>
                <a:cs typeface="Courier New"/>
                <a:sym typeface="Courier New"/>
              </a:rPr>
              <a:t>function</a:t>
            </a: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mostrarEstudiantes</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of</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divEstudiante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div</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divEstudiante.innerHTML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`&lt;h2&gt;</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.nombre</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&lt;/h2&gt;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E7EE98"/>
                </a:solidFill>
                <a:latin typeface="Courier New"/>
                <a:ea typeface="Courier New"/>
                <a:cs typeface="Courier New"/>
                <a:sym typeface="Courier New"/>
              </a:rPr>
              <a:t>                                   &lt;p&gt;</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.edad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.curso</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&lt;/p&gt;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E7EE98"/>
                </a:solidFill>
                <a:latin typeface="Courier New"/>
                <a:ea typeface="Courier New"/>
                <a:cs typeface="Courier New"/>
                <a:sym typeface="Courier New"/>
              </a:rPr>
              <a:t>                                   &lt;button id='</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class='btnEstudiante'&gt;Seleccionar&lt;/button&gt;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E7EE98"/>
                </a:solidFill>
                <a:latin typeface="Courier New"/>
                <a:ea typeface="Courier New"/>
                <a:cs typeface="Courier New"/>
                <a:sym typeface="Courier New"/>
              </a:rPr>
              <a:t>                                   &lt;button id='</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class='btnSuspender'&gt;Suspender&lt;/button&gt;`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(divEstudiante);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div</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.body.</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formulario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.body.</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105" name="Google Shape;1105;p17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7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es</a:t>
            </a:r>
            <a:endParaRPr b="1" sz="40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67"/>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3</a:t>
            </a:r>
            <a:endParaRPr b="1" sz="4000">
              <a:solidFill>
                <a:schemeClr val="dk1"/>
              </a:solidFill>
              <a:latin typeface="DM Sans"/>
              <a:ea typeface="DM Sans"/>
              <a:cs typeface="DM Sans"/>
              <a:sym typeface="DM Sans"/>
            </a:endParaRPr>
          </a:p>
        </p:txBody>
      </p:sp>
      <p:sp>
        <p:nvSpPr>
          <p:cNvPr id="285" name="Google Shape;285;p67"/>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persona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BART SIMPSON</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domicilio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742 EVERGREEN</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pais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USA</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nacimiento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02-11-70</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codigo</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B47U89RE243</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carnet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Codigo: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BF9EEE"/>
                </a:solidFill>
                <a:latin typeface="Courier New"/>
                <a:ea typeface="Courier New"/>
                <a:cs typeface="Courier New"/>
                <a:sym typeface="Courier New"/>
              </a:rPr>
              <a:t>codigo</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persona</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Pais: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pais</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Nacimiento: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nacimiento</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Domicilio: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domicilio;</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BF9EEE"/>
                </a:solidFill>
                <a:latin typeface="Courier New"/>
                <a:ea typeface="Courier New"/>
                <a:cs typeface="Courier New"/>
                <a:sym typeface="Courier New"/>
              </a:rPr>
              <a:t>console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log</a:t>
            </a:r>
            <a:r>
              <a:rPr lang="es-419">
                <a:solidFill>
                  <a:srgbClr val="F6F6F4"/>
                </a:solidFill>
                <a:latin typeface="Courier New"/>
                <a:ea typeface="Courier New"/>
                <a:cs typeface="Courier New"/>
                <a:sym typeface="Courier New"/>
              </a:rPr>
              <a:t>(carnet);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5"/>
          <p:cNvSpPr txBox="1"/>
          <p:nvPr/>
        </p:nvSpPr>
        <p:spPr>
          <a:xfrm>
            <a:off x="4566950" y="2961475"/>
            <a:ext cx="4065000" cy="1477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rgbClr val="595959"/>
                </a:solidFill>
                <a:latin typeface="DM Sans"/>
                <a:ea typeface="DM Sans"/>
                <a:cs typeface="DM Sans"/>
                <a:sym typeface="DM Sans"/>
              </a:rPr>
              <a:t>Recordemos que “encadenar animaciones” consiste en disparar animaciones de forma secuencial. Dado que cada animación tiene una determinada duración en milisegundos, se recomienda emplear una proporcional entre ellas.</a:t>
            </a:r>
            <a:endParaRPr sz="1200">
              <a:solidFill>
                <a:srgbClr val="595959"/>
              </a:solidFill>
              <a:latin typeface="DM Sans"/>
              <a:ea typeface="DM Sans"/>
              <a:cs typeface="DM Sans"/>
              <a:sym typeface="DM Sans"/>
            </a:endParaRPr>
          </a:p>
        </p:txBody>
      </p:sp>
      <p:grpSp>
        <p:nvGrpSpPr>
          <p:cNvPr id="1116" name="Google Shape;1116;p175"/>
          <p:cNvGrpSpPr/>
          <p:nvPr/>
        </p:nvGrpSpPr>
        <p:grpSpPr>
          <a:xfrm>
            <a:off x="4608801" y="3406022"/>
            <a:ext cx="465285" cy="465285"/>
            <a:chOff x="4202550" y="994173"/>
            <a:chExt cx="738900" cy="738900"/>
          </a:xfrm>
        </p:grpSpPr>
        <p:sp>
          <p:nvSpPr>
            <p:cNvPr id="1117" name="Google Shape;1117;p175"/>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118" name="Google Shape;1118;p175"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1119" name="Google Shape;1119;p175"/>
          <p:cNvSpPr txBox="1"/>
          <p:nvPr/>
        </p:nvSpPr>
        <p:spPr>
          <a:xfrm>
            <a:off x="4579850" y="704538"/>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Imagen animada</a:t>
            </a:r>
            <a:endParaRPr b="1" sz="3400">
              <a:solidFill>
                <a:schemeClr val="dk1"/>
              </a:solidFill>
              <a:latin typeface="DM Sans"/>
              <a:ea typeface="DM Sans"/>
              <a:cs typeface="DM Sans"/>
              <a:sym typeface="DM Sans"/>
            </a:endParaRPr>
          </a:p>
        </p:txBody>
      </p:sp>
      <p:sp>
        <p:nvSpPr>
          <p:cNvPr id="1120" name="Google Shape;1120;p175"/>
          <p:cNvSpPr txBox="1"/>
          <p:nvPr/>
        </p:nvSpPr>
        <p:spPr>
          <a:xfrm>
            <a:off x="4579850" y="1831325"/>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Incluir una imagen manipulando el DOM. Luego, realizar al menos dos animaciones encadenadas sobre la misma. </a:t>
            </a:r>
            <a:r>
              <a:rPr lang="es-419" sz="1350">
                <a:highlight>
                  <a:schemeClr val="accent6"/>
                </a:highlight>
                <a:latin typeface="DM Sans"/>
                <a:ea typeface="DM Sans"/>
                <a:cs typeface="DM Sans"/>
                <a:sym typeface="DM Sans"/>
              </a:rPr>
              <a:t>Es necesario emplear  métodos de jQuery.</a:t>
            </a:r>
            <a:endParaRPr sz="1350">
              <a:highlight>
                <a:schemeClr val="accent6"/>
              </a:highlight>
              <a:latin typeface="DM Sans"/>
              <a:ea typeface="DM Sans"/>
              <a:cs typeface="DM Sans"/>
              <a:sym typeface="DM Sans"/>
            </a:endParaRPr>
          </a:p>
        </p:txBody>
      </p:sp>
      <p:pic>
        <p:nvPicPr>
          <p:cNvPr id="1121" name="Google Shape;1121;p175"/>
          <p:cNvPicPr preferRelativeResize="0"/>
          <p:nvPr/>
        </p:nvPicPr>
        <p:blipFill rotWithShape="1">
          <a:blip r:embed="rId4">
            <a:alphaModFix/>
          </a:blip>
          <a:srcRect b="0" l="0" r="60444" t="9665"/>
          <a:stretch/>
        </p:blipFill>
        <p:spPr>
          <a:xfrm>
            <a:off x="-169400" y="0"/>
            <a:ext cx="4088625" cy="51435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76"/>
          <p:cNvSpPr txBox="1"/>
          <p:nvPr/>
        </p:nvSpPr>
        <p:spPr>
          <a:xfrm>
            <a:off x="4616400" y="553800"/>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Banner animado</a:t>
            </a:r>
            <a:endParaRPr b="1" sz="3400">
              <a:solidFill>
                <a:schemeClr val="dk1"/>
              </a:solidFill>
              <a:latin typeface="DM Sans"/>
              <a:ea typeface="DM Sans"/>
              <a:cs typeface="DM Sans"/>
              <a:sym typeface="DM Sans"/>
            </a:endParaRPr>
          </a:p>
        </p:txBody>
      </p:sp>
      <p:sp>
        <p:nvSpPr>
          <p:cNvPr id="1127" name="Google Shape;1127;p176"/>
          <p:cNvSpPr txBox="1"/>
          <p:nvPr/>
        </p:nvSpPr>
        <p:spPr>
          <a:xfrm>
            <a:off x="4616400" y="1680600"/>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Incluir una imagen y un contenedor manipulando el DOM. Luego, realizar al menos tres animaciones encadenadas sobre la imagen, y por cada  transición variar el texto del contenedor. </a:t>
            </a:r>
            <a:r>
              <a:rPr lang="es-419" sz="1350">
                <a:highlight>
                  <a:schemeClr val="accent6"/>
                </a:highlight>
                <a:latin typeface="DM Sans"/>
                <a:ea typeface="DM Sans"/>
                <a:cs typeface="DM Sans"/>
                <a:sym typeface="DM Sans"/>
              </a:rPr>
              <a:t>Es necesario emplear  métodos de jQuery.</a:t>
            </a:r>
            <a:endParaRPr sz="1350">
              <a:highlight>
                <a:schemeClr val="accent6"/>
              </a:highlight>
              <a:latin typeface="DM Sans"/>
              <a:ea typeface="DM Sans"/>
              <a:cs typeface="DM Sans"/>
              <a:sym typeface="DM Sans"/>
            </a:endParaRPr>
          </a:p>
        </p:txBody>
      </p:sp>
      <p:sp>
        <p:nvSpPr>
          <p:cNvPr id="1128" name="Google Shape;1128;p176"/>
          <p:cNvSpPr txBox="1"/>
          <p:nvPr/>
        </p:nvSpPr>
        <p:spPr>
          <a:xfrm>
            <a:off x="4603500" y="3112212"/>
            <a:ext cx="4065000" cy="1477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Dado que es necesario modificar el interior del contenedor cada vez que concluye una animación sobre la imagen, es necesario emplear funciones callbacks para programar este cambio todas las veces que finalice la animación.</a:t>
            </a:r>
            <a:endParaRPr sz="1200">
              <a:solidFill>
                <a:schemeClr val="accent4"/>
              </a:solidFill>
              <a:latin typeface="DM Sans"/>
              <a:ea typeface="DM Sans"/>
              <a:cs typeface="DM Sans"/>
              <a:sym typeface="DM Sans"/>
            </a:endParaRPr>
          </a:p>
        </p:txBody>
      </p:sp>
      <p:pic>
        <p:nvPicPr>
          <p:cNvPr id="1129" name="Google Shape;1129;p176" title="ícono de codertips"/>
          <p:cNvPicPr preferRelativeResize="0"/>
          <p:nvPr/>
        </p:nvPicPr>
        <p:blipFill>
          <a:blip r:embed="rId3">
            <a:alphaModFix/>
          </a:blip>
          <a:stretch>
            <a:fillRect/>
          </a:stretch>
        </p:blipFill>
        <p:spPr>
          <a:xfrm>
            <a:off x="4709697" y="3709082"/>
            <a:ext cx="283743" cy="283743"/>
          </a:xfrm>
          <a:prstGeom prst="rect">
            <a:avLst/>
          </a:prstGeom>
          <a:noFill/>
          <a:ln>
            <a:noFill/>
          </a:ln>
        </p:spPr>
      </p:pic>
      <p:pic>
        <p:nvPicPr>
          <p:cNvPr id="1130" name="Google Shape;1130;p176"/>
          <p:cNvPicPr preferRelativeResize="0"/>
          <p:nvPr/>
        </p:nvPicPr>
        <p:blipFill>
          <a:blip r:embed="rId4">
            <a:alphaModFix/>
          </a:blip>
          <a:stretch>
            <a:fillRect/>
          </a:stretch>
        </p:blipFill>
        <p:spPr>
          <a:xfrm>
            <a:off x="475501" y="2298560"/>
            <a:ext cx="3839950" cy="59133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77"/>
          <p:cNvSpPr txBox="1"/>
          <p:nvPr/>
        </p:nvSpPr>
        <p:spPr>
          <a:xfrm>
            <a:off x="4597450" y="468275"/>
            <a:ext cx="4065000" cy="134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Actividad</a:t>
            </a:r>
            <a:r>
              <a:rPr b="1" lang="es-419" sz="2800">
                <a:solidFill>
                  <a:schemeClr val="dk1"/>
                </a:solidFill>
                <a:latin typeface="DM Sans"/>
                <a:ea typeface="DM Sans"/>
                <a:cs typeface="DM Sans"/>
                <a:sym typeface="DM Sans"/>
              </a:rPr>
              <a:t> 3</a:t>
            </a:r>
            <a:endParaRPr b="1" sz="28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Entrada y salida animada</a:t>
            </a:r>
            <a:endParaRPr b="1" sz="2800">
              <a:solidFill>
                <a:schemeClr val="dk1"/>
              </a:solidFill>
              <a:latin typeface="DM Sans"/>
              <a:ea typeface="DM Sans"/>
              <a:cs typeface="DM Sans"/>
              <a:sym typeface="DM Sans"/>
            </a:endParaRPr>
          </a:p>
        </p:txBody>
      </p:sp>
      <p:sp>
        <p:nvSpPr>
          <p:cNvPr id="1136" name="Google Shape;1136;p177"/>
          <p:cNvSpPr txBox="1"/>
          <p:nvPr/>
        </p:nvSpPr>
        <p:spPr>
          <a:xfrm>
            <a:off x="4597450" y="1709838"/>
            <a:ext cx="40392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Incluir un input, un contenedor, y una imagen manipulando el DOM. Luego realizar una o más animaciones sobre la imagen, al detectar un cambio de valor en el input, procesando el valor ingreso, y efectuando un salida en el contenedor con el resultado. La salida mencionada debe destacarse usando una animación. </a:t>
            </a:r>
            <a:r>
              <a:rPr lang="es-419" sz="1250">
                <a:highlight>
                  <a:schemeClr val="accent6"/>
                </a:highlight>
                <a:latin typeface="DM Sans"/>
                <a:ea typeface="DM Sans"/>
                <a:cs typeface="DM Sans"/>
                <a:sym typeface="DM Sans"/>
              </a:rPr>
              <a:t>Es necesario emplear  métodos de jQuery.</a:t>
            </a:r>
            <a:endParaRPr sz="1250">
              <a:highlight>
                <a:schemeClr val="accent6"/>
              </a:highlight>
              <a:latin typeface="DM Sans"/>
              <a:ea typeface="DM Sans"/>
              <a:cs typeface="DM Sans"/>
              <a:sym typeface="DM Sans"/>
            </a:endParaRPr>
          </a:p>
        </p:txBody>
      </p:sp>
      <p:sp>
        <p:nvSpPr>
          <p:cNvPr id="1137" name="Google Shape;1137;p177"/>
          <p:cNvSpPr txBox="1"/>
          <p:nvPr/>
        </p:nvSpPr>
        <p:spPr>
          <a:xfrm>
            <a:off x="4584550" y="3375700"/>
            <a:ext cx="4065000" cy="1200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3</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Las animaciones son elementos que nos permiten distinguir entradas y salidas de forma gráfica. Si disparamos animaciones desde manejadores de eventos, los usuarios podrán divisar efectos en distintas partes a destacar de la aplicación.</a:t>
            </a:r>
            <a:endParaRPr sz="1100">
              <a:solidFill>
                <a:schemeClr val="dk2"/>
              </a:solidFill>
              <a:latin typeface="DM Sans"/>
              <a:ea typeface="DM Sans"/>
              <a:cs typeface="DM Sans"/>
              <a:sym typeface="DM Sans"/>
            </a:endParaRPr>
          </a:p>
        </p:txBody>
      </p:sp>
      <p:pic>
        <p:nvPicPr>
          <p:cNvPr id="1138" name="Google Shape;1138;p177" title="ícono de codertips"/>
          <p:cNvPicPr preferRelativeResize="0"/>
          <p:nvPr/>
        </p:nvPicPr>
        <p:blipFill>
          <a:blip r:embed="rId3">
            <a:alphaModFix/>
          </a:blip>
          <a:stretch>
            <a:fillRect/>
          </a:stretch>
        </p:blipFill>
        <p:spPr>
          <a:xfrm>
            <a:off x="4717172" y="3834132"/>
            <a:ext cx="283743" cy="283743"/>
          </a:xfrm>
          <a:prstGeom prst="rect">
            <a:avLst/>
          </a:prstGeom>
          <a:noFill/>
          <a:ln>
            <a:noFill/>
          </a:ln>
        </p:spPr>
      </p:pic>
      <p:pic>
        <p:nvPicPr>
          <p:cNvPr id="1139" name="Google Shape;1139;p177"/>
          <p:cNvPicPr preferRelativeResize="0"/>
          <p:nvPr/>
        </p:nvPicPr>
        <p:blipFill>
          <a:blip r:embed="rId4">
            <a:alphaModFix/>
          </a:blip>
          <a:stretch>
            <a:fillRect/>
          </a:stretch>
        </p:blipFill>
        <p:spPr>
          <a:xfrm>
            <a:off x="0" y="1048219"/>
            <a:ext cx="4410300" cy="3047056"/>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78"/>
          <p:cNvSpPr txBox="1"/>
          <p:nvPr/>
        </p:nvSpPr>
        <p:spPr>
          <a:xfrm>
            <a:off x="4597500" y="468275"/>
            <a:ext cx="40710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Actividad</a:t>
            </a:r>
            <a:r>
              <a:rPr b="1" lang="es-419" sz="3000">
                <a:solidFill>
                  <a:schemeClr val="dk1"/>
                </a:solidFill>
                <a:latin typeface="DM Sans"/>
                <a:ea typeface="DM Sans"/>
                <a:cs typeface="DM Sans"/>
                <a:sym typeface="DM Sans"/>
              </a:rPr>
              <a:t> 4</a:t>
            </a:r>
            <a:endParaRPr b="1" sz="3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Interfaz animada</a:t>
            </a:r>
            <a:endParaRPr b="1" sz="3000">
              <a:solidFill>
                <a:schemeClr val="dk1"/>
              </a:solidFill>
              <a:latin typeface="DM Sans"/>
              <a:ea typeface="DM Sans"/>
              <a:cs typeface="DM Sans"/>
              <a:sym typeface="DM Sans"/>
            </a:endParaRPr>
          </a:p>
        </p:txBody>
      </p:sp>
      <p:sp>
        <p:nvSpPr>
          <p:cNvPr id="1145" name="Google Shape;1145;p178"/>
          <p:cNvSpPr txBox="1"/>
          <p:nvPr/>
        </p:nvSpPr>
        <p:spPr>
          <a:xfrm>
            <a:off x="4613400" y="1428400"/>
            <a:ext cx="40392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latin typeface="DM Sans"/>
                <a:ea typeface="DM Sans"/>
                <a:cs typeface="DM Sans"/>
                <a:sym typeface="DM Sans"/>
              </a:rPr>
              <a:t>Incluir una estructura HTML manipulando el DOM, la cual contenga al menos dos radio buttons. Luego, escuchar el evento click sobre los botones de la interfaz, y disparar diferentes animaciones por cada elemento.</a:t>
            </a:r>
            <a:endParaRPr sz="1150">
              <a:latin typeface="DM Sans"/>
              <a:ea typeface="DM Sans"/>
              <a:cs typeface="DM Sans"/>
              <a:sym typeface="DM Sans"/>
            </a:endParaRPr>
          </a:p>
          <a:p>
            <a:pPr indent="0" lvl="0" marL="0" rtl="0" algn="l">
              <a:spcBef>
                <a:spcPts val="0"/>
              </a:spcBef>
              <a:spcAft>
                <a:spcPts val="0"/>
              </a:spcAft>
              <a:buNone/>
            </a:pPr>
            <a:r>
              <a:rPr lang="es-419" sz="1150">
                <a:latin typeface="DM Sans"/>
                <a:ea typeface="DM Sans"/>
                <a:cs typeface="DM Sans"/>
                <a:sym typeface="DM Sans"/>
              </a:rPr>
              <a:t>Si las animaciones se realizan sobre la misma imagen o contenedor, se recomienda establecer un control sobre los botones, para evitar que las animaciones se superpongan. </a:t>
            </a:r>
            <a:r>
              <a:rPr lang="es-419" sz="1150">
                <a:highlight>
                  <a:schemeClr val="accent6"/>
                </a:highlight>
                <a:latin typeface="DM Sans"/>
                <a:ea typeface="DM Sans"/>
                <a:cs typeface="DM Sans"/>
                <a:sym typeface="DM Sans"/>
              </a:rPr>
              <a:t>Es necesario emplear métodos de jQuery.</a:t>
            </a:r>
            <a:endParaRPr sz="1150">
              <a:highlight>
                <a:schemeClr val="accent6"/>
              </a:highlight>
              <a:latin typeface="DM Sans"/>
              <a:ea typeface="DM Sans"/>
              <a:cs typeface="DM Sans"/>
              <a:sym typeface="DM Sans"/>
            </a:endParaRPr>
          </a:p>
        </p:txBody>
      </p:sp>
      <p:sp>
        <p:nvSpPr>
          <p:cNvPr id="1146" name="Google Shape;1146;p178"/>
          <p:cNvSpPr txBox="1"/>
          <p:nvPr/>
        </p:nvSpPr>
        <p:spPr>
          <a:xfrm>
            <a:off x="4600500" y="3029212"/>
            <a:ext cx="4065000" cy="1569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000">
                <a:solidFill>
                  <a:schemeClr val="dk1"/>
                </a:solidFill>
                <a:latin typeface="DM Sans"/>
                <a:ea typeface="DM Sans"/>
                <a:cs typeface="DM Sans"/>
                <a:sym typeface="DM Sans"/>
              </a:rPr>
              <a:t>Notas actividad 4</a:t>
            </a:r>
            <a:endParaRPr b="1" sz="1000">
              <a:solidFill>
                <a:schemeClr val="dk1"/>
              </a:solidFill>
              <a:latin typeface="DM Sans"/>
              <a:ea typeface="DM Sans"/>
              <a:cs typeface="DM Sans"/>
              <a:sym typeface="DM Sans"/>
            </a:endParaRPr>
          </a:p>
          <a:p>
            <a:pPr indent="0" lvl="0" marL="450000" rtl="0" algn="l">
              <a:spcBef>
                <a:spcPts val="0"/>
              </a:spcBef>
              <a:spcAft>
                <a:spcPts val="0"/>
              </a:spcAft>
              <a:buNone/>
            </a:pPr>
            <a:r>
              <a:rPr lang="es-419" sz="1000">
                <a:solidFill>
                  <a:schemeClr val="dk2"/>
                </a:solidFill>
                <a:latin typeface="DM Sans"/>
                <a:ea typeface="DM Sans"/>
                <a:cs typeface="DM Sans"/>
                <a:sym typeface="DM Sans"/>
              </a:rPr>
              <a:t>Las interfaces animadas garantizan un nivel alto de interactividad; pero si existe más de una animación operando sobre el mismo elemento, hay que establecer un medio de control para obtener el efecto deseado. Dependiendo el caso, esto puede solucionarse encadenando, retrasando una animación con </a:t>
            </a:r>
            <a:r>
              <a:rPr lang="es-419" sz="1000">
                <a:solidFill>
                  <a:schemeClr val="accent4"/>
                </a:solidFill>
                <a:latin typeface="DM Sans"/>
                <a:ea typeface="DM Sans"/>
                <a:cs typeface="DM Sans"/>
                <a:sym typeface="DM Sans"/>
              </a:rPr>
              <a:t>delay</a:t>
            </a:r>
            <a:r>
              <a:rPr lang="es-419" sz="1000">
                <a:solidFill>
                  <a:schemeClr val="dk2"/>
                </a:solidFill>
                <a:latin typeface="DM Sans"/>
                <a:ea typeface="DM Sans"/>
                <a:cs typeface="DM Sans"/>
                <a:sym typeface="DM Sans"/>
              </a:rPr>
              <a:t>, o desactivando eventos que disparan otras animación mientras una esté en curso.</a:t>
            </a:r>
            <a:endParaRPr sz="1000">
              <a:solidFill>
                <a:schemeClr val="dk2"/>
              </a:solidFill>
              <a:latin typeface="DM Sans"/>
              <a:ea typeface="DM Sans"/>
              <a:cs typeface="DM Sans"/>
              <a:sym typeface="DM Sans"/>
            </a:endParaRPr>
          </a:p>
        </p:txBody>
      </p:sp>
      <p:pic>
        <p:nvPicPr>
          <p:cNvPr id="1147" name="Google Shape;1147;p178" title="ícono de codertips"/>
          <p:cNvPicPr preferRelativeResize="0"/>
          <p:nvPr/>
        </p:nvPicPr>
        <p:blipFill>
          <a:blip r:embed="rId3">
            <a:alphaModFix/>
          </a:blip>
          <a:stretch>
            <a:fillRect/>
          </a:stretch>
        </p:blipFill>
        <p:spPr>
          <a:xfrm>
            <a:off x="4717222" y="3672282"/>
            <a:ext cx="283743" cy="283743"/>
          </a:xfrm>
          <a:prstGeom prst="rect">
            <a:avLst/>
          </a:prstGeom>
          <a:noFill/>
          <a:ln>
            <a:noFill/>
          </a:ln>
        </p:spPr>
      </p:pic>
      <p:pic>
        <p:nvPicPr>
          <p:cNvPr id="1148" name="Google Shape;1148;p178"/>
          <p:cNvPicPr preferRelativeResize="0"/>
          <p:nvPr/>
        </p:nvPicPr>
        <p:blipFill>
          <a:blip r:embed="rId4">
            <a:alphaModFix/>
          </a:blip>
          <a:stretch>
            <a:fillRect/>
          </a:stretch>
        </p:blipFill>
        <p:spPr>
          <a:xfrm>
            <a:off x="0" y="919575"/>
            <a:ext cx="4405800" cy="33043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79"/>
          <p:cNvSpPr txBox="1"/>
          <p:nvPr/>
        </p:nvSpPr>
        <p:spPr>
          <a:xfrm>
            <a:off x="4717225" y="523538"/>
            <a:ext cx="4037400" cy="98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Actividad</a:t>
            </a:r>
            <a:r>
              <a:rPr b="1" lang="es-419" sz="2900">
                <a:solidFill>
                  <a:schemeClr val="dk1"/>
                </a:solidFill>
                <a:latin typeface="DM Sans"/>
                <a:ea typeface="DM Sans"/>
                <a:cs typeface="DM Sans"/>
                <a:sym typeface="DM Sans"/>
              </a:rPr>
              <a:t> 5</a:t>
            </a:r>
            <a:endParaRPr b="1" sz="29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Cronómetro animado</a:t>
            </a:r>
            <a:endParaRPr b="1" sz="2900">
              <a:solidFill>
                <a:schemeClr val="dk1"/>
              </a:solidFill>
              <a:latin typeface="DM Sans"/>
              <a:ea typeface="DM Sans"/>
              <a:cs typeface="DM Sans"/>
              <a:sym typeface="DM Sans"/>
            </a:endParaRPr>
          </a:p>
        </p:txBody>
      </p:sp>
      <p:sp>
        <p:nvSpPr>
          <p:cNvPr id="1154" name="Google Shape;1154;p179"/>
          <p:cNvSpPr txBox="1"/>
          <p:nvPr/>
        </p:nvSpPr>
        <p:spPr>
          <a:xfrm>
            <a:off x="4732682" y="1511734"/>
            <a:ext cx="3920400" cy="19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Incluir un contenedor manipulando el DOM. El mismo debe representar un cronómetro, en el cual se modifique su contenido cada segundo, usando una animación.</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Se recomienda crear una función con la cabecera cronometro(selector), dentro de la cual se codifiquen la lógica de modificación y animación cada ciertos segundos. </a:t>
            </a:r>
            <a:r>
              <a:rPr lang="es-419" sz="1250">
                <a:highlight>
                  <a:schemeClr val="accent6"/>
                </a:highlight>
                <a:latin typeface="DM Sans"/>
                <a:ea typeface="DM Sans"/>
                <a:cs typeface="DM Sans"/>
                <a:sym typeface="DM Sans"/>
              </a:rPr>
              <a:t>Es necesario emplear  métodos de jQuery.</a:t>
            </a:r>
            <a:endParaRPr sz="1250">
              <a:highlight>
                <a:schemeClr val="accent6"/>
              </a:highlight>
              <a:latin typeface="DM Sans"/>
              <a:ea typeface="DM Sans"/>
              <a:cs typeface="DM Sans"/>
              <a:sym typeface="DM Sans"/>
            </a:endParaRPr>
          </a:p>
        </p:txBody>
      </p:sp>
      <p:sp>
        <p:nvSpPr>
          <p:cNvPr id="1155" name="Google Shape;1155;p179"/>
          <p:cNvSpPr txBox="1"/>
          <p:nvPr/>
        </p:nvSpPr>
        <p:spPr>
          <a:xfrm>
            <a:off x="4720087" y="3428129"/>
            <a:ext cx="39456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000">
                <a:solidFill>
                  <a:schemeClr val="dk1"/>
                </a:solidFill>
                <a:latin typeface="DM Sans"/>
                <a:ea typeface="DM Sans"/>
                <a:cs typeface="DM Sans"/>
                <a:sym typeface="DM Sans"/>
              </a:rPr>
              <a:t>Notas actividad 5</a:t>
            </a:r>
            <a:endParaRPr b="1" sz="1000">
              <a:solidFill>
                <a:schemeClr val="dk1"/>
              </a:solidFill>
              <a:latin typeface="DM Sans"/>
              <a:ea typeface="DM Sans"/>
              <a:cs typeface="DM Sans"/>
              <a:sym typeface="DM Sans"/>
            </a:endParaRPr>
          </a:p>
          <a:p>
            <a:pPr indent="0" lvl="0" marL="450000" rtl="0" algn="l">
              <a:spcBef>
                <a:spcPts val="0"/>
              </a:spcBef>
              <a:spcAft>
                <a:spcPts val="0"/>
              </a:spcAft>
              <a:buNone/>
            </a:pPr>
            <a:r>
              <a:rPr lang="es-419" sz="1000">
                <a:solidFill>
                  <a:schemeClr val="dk2"/>
                </a:solidFill>
                <a:latin typeface="DM Sans"/>
                <a:ea typeface="DM Sans"/>
                <a:cs typeface="DM Sans"/>
                <a:sym typeface="DM Sans"/>
              </a:rPr>
              <a:t>Recordemos que un (1) segundo equivale a mil (1000). El cronómetro deberá efectuar una animación cada segundo, modificando el interior del contenedor escogido. Recordamos que podemos llamar a cualquier función dentro del callback de animación.</a:t>
            </a:r>
            <a:endParaRPr sz="1000">
              <a:solidFill>
                <a:schemeClr val="dk2"/>
              </a:solidFill>
              <a:latin typeface="DM Sans"/>
              <a:ea typeface="DM Sans"/>
              <a:cs typeface="DM Sans"/>
              <a:sym typeface="DM Sans"/>
            </a:endParaRPr>
          </a:p>
        </p:txBody>
      </p:sp>
      <p:pic>
        <p:nvPicPr>
          <p:cNvPr id="1156" name="Google Shape;1156;p179" title="ícono de codertips"/>
          <p:cNvPicPr preferRelativeResize="0"/>
          <p:nvPr/>
        </p:nvPicPr>
        <p:blipFill>
          <a:blip r:embed="rId3">
            <a:alphaModFix/>
          </a:blip>
          <a:stretch>
            <a:fillRect/>
          </a:stretch>
        </p:blipFill>
        <p:spPr>
          <a:xfrm>
            <a:off x="4835572" y="3840369"/>
            <a:ext cx="283743" cy="283743"/>
          </a:xfrm>
          <a:prstGeom prst="rect">
            <a:avLst/>
          </a:prstGeom>
          <a:noFill/>
          <a:ln>
            <a:noFill/>
          </a:ln>
        </p:spPr>
      </p:pic>
      <p:pic>
        <p:nvPicPr>
          <p:cNvPr id="1157" name="Google Shape;1157;p179"/>
          <p:cNvPicPr preferRelativeResize="0"/>
          <p:nvPr/>
        </p:nvPicPr>
        <p:blipFill rotWithShape="1">
          <a:blip r:embed="rId4">
            <a:alphaModFix/>
          </a:blip>
          <a:srcRect b="0" l="8762" r="10844" t="0"/>
          <a:stretch/>
        </p:blipFill>
        <p:spPr>
          <a:xfrm>
            <a:off x="475503" y="468275"/>
            <a:ext cx="3359672" cy="41233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8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81"/>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1</a:t>
            </a:r>
            <a:endParaRPr b="1" sz="4000">
              <a:solidFill>
                <a:schemeClr val="dk1"/>
              </a:solidFill>
              <a:latin typeface="DM Sans"/>
              <a:ea typeface="DM Sans"/>
              <a:cs typeface="DM Sans"/>
              <a:sym typeface="DM Sans"/>
            </a:endParaRPr>
          </a:p>
        </p:txBody>
      </p:sp>
      <p:pic>
        <p:nvPicPr>
          <p:cNvPr id="1168" name="Google Shape;1168;p18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169" name="Google Shape;1169;p181"/>
          <p:cNvSpPr txBox="1"/>
          <p:nvPr/>
        </p:nvSpPr>
        <p:spPr>
          <a:xfrm>
            <a:off x="301050" y="1559700"/>
            <a:ext cx="8541900" cy="2024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150">
                <a:solidFill>
                  <a:srgbClr val="F286C4"/>
                </a:solidFill>
                <a:latin typeface="Courier New"/>
                <a:ea typeface="Courier New"/>
                <a:cs typeface="Courier New"/>
                <a:sym typeface="Courier New"/>
              </a:rPr>
              <a:t>const</a:t>
            </a:r>
            <a:r>
              <a:rPr lang="es-419" sz="1150">
                <a:solidFill>
                  <a:srgbClr val="F6F6F4"/>
                </a:solidFill>
                <a:latin typeface="Courier New"/>
                <a:ea typeface="Courier New"/>
                <a:cs typeface="Courier New"/>
                <a:sym typeface="Courier New"/>
              </a:rPr>
              <a:t> </a:t>
            </a:r>
            <a:r>
              <a:rPr lang="es-419" sz="1150">
                <a:solidFill>
                  <a:srgbClr val="BF9EEE"/>
                </a:solidFill>
                <a:latin typeface="Courier New"/>
                <a:ea typeface="Courier New"/>
                <a:cs typeface="Courier New"/>
                <a:sym typeface="Courier New"/>
              </a:rPr>
              <a:t>URLIMG</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https://res.cloudinary.com/hdsqazxtw/image/upload/v1559681445/logo_coderhouse_2_bmqbet.png</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body</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append</a:t>
            </a:r>
            <a:r>
              <a:rPr lang="es-419" sz="1150">
                <a:solidFill>
                  <a:srgbClr val="F6F6F4"/>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`&lt;img id="logoCoder" src="</a:t>
            </a:r>
            <a:r>
              <a:rPr lang="es-419" sz="1150">
                <a:solidFill>
                  <a:srgbClr val="F286C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URLIMG</a:t>
            </a:r>
            <a:r>
              <a:rPr lang="es-419" sz="1150">
                <a:solidFill>
                  <a:srgbClr val="F286C4"/>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 width="150" height="150"&gt;`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#logoCoder</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fadeOut</a:t>
            </a:r>
            <a:r>
              <a:rPr lang="es-419" sz="1150">
                <a:solidFill>
                  <a:srgbClr val="F6F6F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2000</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fadeIn</a:t>
            </a:r>
            <a:r>
              <a:rPr lang="es-419" sz="1150">
                <a:solidFill>
                  <a:srgbClr val="F6F6F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2000</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82"/>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pic>
        <p:nvPicPr>
          <p:cNvPr id="1175" name="Google Shape;1175;p18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176" name="Google Shape;1176;p182"/>
          <p:cNvSpPr txBox="1"/>
          <p:nvPr/>
        </p:nvSpPr>
        <p:spPr>
          <a:xfrm>
            <a:off x="0" y="1207175"/>
            <a:ext cx="9144000" cy="2794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2000</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body</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append</a:t>
            </a:r>
            <a:r>
              <a:rPr lang="es-419" sz="1100">
                <a:solidFill>
                  <a:srgbClr val="F6F6F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&lt;img id="logoBanner" src="</a:t>
            </a:r>
            <a:r>
              <a:rPr lang="es-419" sz="1100">
                <a:solidFill>
                  <a:srgbClr val="F286C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URLIMG</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width="150" height="150"  style="float: left"&gt;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&lt;h2 id="textBanner"&gt;APRENDE&lt;/h2&gt;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&lt;/div&gt;`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#logoBanner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fadeOut</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PROGRAMACIÓN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fadeIn</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CON JAVASCRIPT</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animate</a:t>
            </a:r>
            <a:r>
              <a:rPr lang="es-419" sz="1100">
                <a:solidFill>
                  <a:srgbClr val="F6F6F4"/>
                </a:solidFill>
                <a:latin typeface="Courier New"/>
                <a:ea typeface="Courier New"/>
                <a:cs typeface="Courier New"/>
                <a:sym typeface="Courier New"/>
              </a:rPr>
              <a:t>({ opacity</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0.75</a:t>
            </a:r>
            <a:r>
              <a:rPr lang="es-419" sz="1100">
                <a:solidFill>
                  <a:srgbClr val="F6F6F4"/>
                </a:solidFill>
                <a:latin typeface="Courier New"/>
                <a:ea typeface="Courier New"/>
                <a:cs typeface="Courier New"/>
                <a:sym typeface="Courier New"/>
              </a:rPr>
              <a:t>,  margin</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+=50</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 </a:t>
            </a:r>
            <a:endParaRPr sz="1100">
              <a:solidFill>
                <a:srgbClr val="F6F6F4"/>
              </a:solidFill>
              <a:latin typeface="Courier New"/>
              <a:ea typeface="Courier New"/>
              <a:cs typeface="Courier New"/>
              <a:sym typeface="Courier New"/>
            </a:endParaRPr>
          </a:p>
          <a:p>
            <a:pPr indent="457200" lvl="0" marL="1371600" rtl="0" algn="l">
              <a:lnSpc>
                <a:spcPct val="135714"/>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457200" lvl="0" marL="137160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EN CODERHOUSE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83"/>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3</a:t>
            </a:r>
            <a:endParaRPr b="1" sz="4000">
              <a:solidFill>
                <a:schemeClr val="dk1"/>
              </a:solidFill>
              <a:latin typeface="DM Sans"/>
              <a:ea typeface="DM Sans"/>
              <a:cs typeface="DM Sans"/>
              <a:sym typeface="DM Sans"/>
            </a:endParaRPr>
          </a:p>
        </p:txBody>
      </p:sp>
      <p:pic>
        <p:nvPicPr>
          <p:cNvPr id="1182" name="Google Shape;1182;p183"/>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183" name="Google Shape;1183;p183"/>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184" name="Google Shape;1184;p18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185" name="Google Shape;1185;p183"/>
          <p:cNvSpPr txBox="1"/>
          <p:nvPr/>
        </p:nvSpPr>
        <p:spPr>
          <a:xfrm>
            <a:off x="427050" y="1207175"/>
            <a:ext cx="8289900" cy="3485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E7EE98"/>
                </a:solidFill>
                <a:latin typeface="Courier New"/>
                <a:ea typeface="Courier New"/>
                <a:cs typeface="Courier New"/>
                <a:sym typeface="Courier New"/>
              </a:rPr>
              <a:t>                    &lt;img id="logoUI" src="</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URLIMG</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width="150" height="150"  style="float: left"&gt;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E7EE98"/>
                </a:solidFill>
                <a:latin typeface="Courier New"/>
                <a:ea typeface="Courier New"/>
                <a:cs typeface="Courier New"/>
                <a:sym typeface="Courier New"/>
              </a:rPr>
              <a:t>                    &lt;input id="entradaUI" type="text"&gt;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E7EE98"/>
                </a:solidFill>
                <a:latin typeface="Courier New"/>
                <a:ea typeface="Courier New"/>
                <a:cs typeface="Courier New"/>
                <a:sym typeface="Courier New"/>
              </a:rPr>
              <a:t>                    &lt;h3 id="salidaUI"&gt;&lt;/h3&gt;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E7EE98"/>
                </a:solidFill>
                <a:latin typeface="Courier New"/>
                <a:ea typeface="Courier New"/>
                <a:cs typeface="Courier New"/>
                <a:sym typeface="Courier New"/>
              </a:rPr>
              <a:t>                  &lt;/div&gt;`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#entradaUI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keyup</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#salidaUI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hide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slideDown</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#logoUI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animate</a:t>
            </a:r>
            <a:r>
              <a:rPr lang="es-419" sz="1050">
                <a:solidFill>
                  <a:srgbClr val="F6F6F4"/>
                </a:solidFill>
                <a:latin typeface="Courier New"/>
                <a:ea typeface="Courier New"/>
                <a:cs typeface="Courier New"/>
                <a:sym typeface="Courier New"/>
              </a:rPr>
              <a:t>({ opacity</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.75</a:t>
            </a:r>
            <a:r>
              <a:rPr lang="es-419" sz="1050">
                <a:solidFill>
                  <a:srgbClr val="F6F6F4"/>
                </a:solidFill>
                <a:latin typeface="Courier New"/>
                <a:ea typeface="Courier New"/>
                <a:cs typeface="Courier New"/>
                <a:sym typeface="Courier New"/>
              </a:rPr>
              <a:t>} , </a:t>
            </a:r>
            <a:r>
              <a:rPr lang="es-419" sz="1050">
                <a:solidFill>
                  <a:srgbClr val="BF9EEE"/>
                </a:solidFill>
                <a:latin typeface="Courier New"/>
                <a:ea typeface="Courier New"/>
                <a:cs typeface="Courier New"/>
                <a:sym typeface="Courier New"/>
              </a:rPr>
              <a:t>100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animate</a:t>
            </a:r>
            <a:r>
              <a:rPr lang="es-419" sz="1050">
                <a:solidFill>
                  <a:srgbClr val="F6F6F4"/>
                </a:solidFill>
                <a:latin typeface="Courier New"/>
                <a:ea typeface="Courier New"/>
                <a:cs typeface="Courier New"/>
                <a:sym typeface="Courier New"/>
              </a:rPr>
              <a:t>({ opacity</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 } , </a:t>
            </a:r>
            <a:r>
              <a:rPr lang="es-419" sz="1050">
                <a:solidFill>
                  <a:srgbClr val="BF9EEE"/>
                </a:solidFill>
                <a:latin typeface="Courier New"/>
                <a:ea typeface="Courier New"/>
                <a:cs typeface="Courier New"/>
                <a:sym typeface="Courier New"/>
              </a:rPr>
              <a:t>100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186" name="Google Shape;1186;p18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84"/>
          <p:cNvSpPr txBox="1"/>
          <p:nvPr/>
        </p:nvSpPr>
        <p:spPr>
          <a:xfrm>
            <a:off x="475500" y="70500"/>
            <a:ext cx="81930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Solución propuesta </a:t>
            </a:r>
            <a:r>
              <a:rPr b="1" lang="es-419" sz="3000">
                <a:solidFill>
                  <a:schemeClr val="dk1"/>
                </a:solidFill>
                <a:latin typeface="DM Sans"/>
                <a:ea typeface="DM Sans"/>
                <a:cs typeface="DM Sans"/>
                <a:sym typeface="DM Sans"/>
              </a:rPr>
              <a:t>Actividad</a:t>
            </a:r>
            <a:r>
              <a:rPr b="1" lang="es-419" sz="3000">
                <a:solidFill>
                  <a:schemeClr val="dk1"/>
                </a:solidFill>
                <a:latin typeface="DM Sans"/>
                <a:ea typeface="DM Sans"/>
                <a:cs typeface="DM Sans"/>
                <a:sym typeface="DM Sans"/>
              </a:rPr>
              <a:t> 4</a:t>
            </a:r>
            <a:endParaRPr b="1" sz="3000">
              <a:solidFill>
                <a:schemeClr val="dk1"/>
              </a:solidFill>
              <a:latin typeface="DM Sans"/>
              <a:ea typeface="DM Sans"/>
              <a:cs typeface="DM Sans"/>
              <a:sym typeface="DM Sans"/>
            </a:endParaRPr>
          </a:p>
        </p:txBody>
      </p:sp>
      <p:sp>
        <p:nvSpPr>
          <p:cNvPr id="1192" name="Google Shape;1192;p184"/>
          <p:cNvSpPr txBox="1"/>
          <p:nvPr/>
        </p:nvSpPr>
        <p:spPr>
          <a:xfrm>
            <a:off x="475500" y="670800"/>
            <a:ext cx="8193000" cy="4472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&lt;img id="logoGUI" src="</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URLIMG</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width="150" height="150"  style="float: left"&gt;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&lt;button id='btnSi'&gt;SI&lt;/button&gt;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&lt;button id='btnNo'&gt;NO&lt;/button&gt;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&lt;h2 id="salidaGUI"&gt;&lt;/h2&gt;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#salidaGUI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ACEPTADO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fadeIn</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delay</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400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fadeOut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#salidaGUI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RECHAZADO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fadeIn</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delay</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400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fadeOut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193" name="Google Shape;1193;p18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68"/>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4</a:t>
            </a:r>
            <a:endParaRPr b="1" sz="4000">
              <a:solidFill>
                <a:schemeClr val="dk1"/>
              </a:solidFill>
              <a:latin typeface="DM Sans"/>
              <a:ea typeface="DM Sans"/>
              <a:cs typeface="DM Sans"/>
              <a:sym typeface="DM Sans"/>
            </a:endParaRPr>
          </a:p>
        </p:txBody>
      </p:sp>
      <p:sp>
        <p:nvSpPr>
          <p:cNvPr id="291" name="Google Shape;291;p68"/>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integrante1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1er INTREGANTE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integrante2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2do INTREGANTE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integrante3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3er INTREGANTE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integrante4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4to INTREGANTE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integrante5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5to INTREGANTE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familia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1)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integrante1</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2)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integrante2</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3)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integrante3</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4)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integrante4</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5)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integrante5;</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BF9EEE"/>
                </a:solidFill>
                <a:latin typeface="Courier New"/>
                <a:ea typeface="Courier New"/>
                <a:cs typeface="Courier New"/>
                <a:sym typeface="Courier New"/>
              </a:rPr>
              <a:t>console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log</a:t>
            </a:r>
            <a:r>
              <a:rPr lang="es-419">
                <a:solidFill>
                  <a:srgbClr val="F6F6F4"/>
                </a:solidFill>
                <a:latin typeface="Courier New"/>
                <a:ea typeface="Courier New"/>
                <a:cs typeface="Courier New"/>
                <a:sym typeface="Courier New"/>
              </a:rPr>
              <a:t>(familia);</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85"/>
          <p:cNvSpPr txBox="1"/>
          <p:nvPr/>
        </p:nvSpPr>
        <p:spPr>
          <a:xfrm>
            <a:off x="475500" y="219000"/>
            <a:ext cx="81930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Solución propuesta </a:t>
            </a:r>
            <a:r>
              <a:rPr b="1" lang="es-419" sz="3200">
                <a:solidFill>
                  <a:schemeClr val="dk1"/>
                </a:solidFill>
                <a:latin typeface="DM Sans"/>
                <a:ea typeface="DM Sans"/>
                <a:cs typeface="DM Sans"/>
                <a:sym typeface="DM Sans"/>
              </a:rPr>
              <a:t>Actividad</a:t>
            </a:r>
            <a:r>
              <a:rPr b="1" lang="es-419" sz="3200">
                <a:solidFill>
                  <a:schemeClr val="dk1"/>
                </a:solidFill>
                <a:latin typeface="DM Sans"/>
                <a:ea typeface="DM Sans"/>
                <a:cs typeface="DM Sans"/>
                <a:sym typeface="DM Sans"/>
              </a:rPr>
              <a:t> 5</a:t>
            </a:r>
            <a:endParaRPr b="1" sz="3200">
              <a:solidFill>
                <a:schemeClr val="dk1"/>
              </a:solidFill>
              <a:latin typeface="DM Sans"/>
              <a:ea typeface="DM Sans"/>
              <a:cs typeface="DM Sans"/>
              <a:sym typeface="DM Sans"/>
            </a:endParaRPr>
          </a:p>
        </p:txBody>
      </p:sp>
      <p:sp>
        <p:nvSpPr>
          <p:cNvPr id="1199" name="Google Shape;1199;p185"/>
          <p:cNvSpPr txBox="1"/>
          <p:nvPr/>
        </p:nvSpPr>
        <p:spPr>
          <a:xfrm>
            <a:off x="475500" y="846900"/>
            <a:ext cx="8193000" cy="429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&lt;h1 id='reloj'&gt;&lt;/h1&gt;&lt;button id='btnStop'&gt;DETENER&lt;/button&gt;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detener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false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inicio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delay</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900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fadeOut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500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(inicio)</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fadeIn</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500</a:t>
            </a: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inicio</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detener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CONTINUAR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else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DETENER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00" name="Google Shape;1200;p18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86"/>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1206" name="Google Shape;1206;p186"/>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14</a:t>
            </a:r>
            <a:endParaRPr sz="1600">
              <a:solidFill>
                <a:schemeClr val="lt1"/>
              </a:solidFill>
              <a:latin typeface="DM Sans"/>
              <a:ea typeface="DM Sans"/>
              <a:cs typeface="DM Sans"/>
              <a:sym typeface="DM Sans"/>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8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es</a:t>
            </a:r>
            <a:endParaRPr b="1" sz="4000">
              <a:solidFill>
                <a:schemeClr val="dk1"/>
              </a:solidFill>
              <a:latin typeface="DM Sans"/>
              <a:ea typeface="DM Sans"/>
              <a:cs typeface="DM Sans"/>
              <a:sym typeface="DM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88"/>
          <p:cNvSpPr txBox="1"/>
          <p:nvPr/>
        </p:nvSpPr>
        <p:spPr>
          <a:xfrm>
            <a:off x="4566950" y="3204450"/>
            <a:ext cx="40650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rgbClr val="595959"/>
                </a:solidFill>
                <a:latin typeface="DM Sans"/>
                <a:ea typeface="DM Sans"/>
                <a:cs typeface="DM Sans"/>
                <a:sym typeface="DM Sans"/>
              </a:rPr>
              <a:t>Recordemos que  el método AJAX a emplear para obtener datos desde la API con jQuery es </a:t>
            </a:r>
            <a:r>
              <a:rPr lang="es-419" sz="1200">
                <a:solidFill>
                  <a:schemeClr val="accent4"/>
                </a:solidFill>
                <a:latin typeface="DM Sans"/>
                <a:ea typeface="DM Sans"/>
                <a:cs typeface="DM Sans"/>
                <a:sym typeface="DM Sans"/>
              </a:rPr>
              <a:t>$.get()</a:t>
            </a:r>
            <a:r>
              <a:rPr lang="es-419" sz="1200">
                <a:solidFill>
                  <a:srgbClr val="595959"/>
                </a:solidFill>
                <a:latin typeface="DM Sans"/>
                <a:ea typeface="DM Sans"/>
                <a:cs typeface="DM Sans"/>
                <a:sym typeface="DM Sans"/>
              </a:rPr>
              <a:t>. El HTML generado debe efectuarse en el callback de la petición, para visualizar la información correctamente.</a:t>
            </a:r>
            <a:endParaRPr sz="1200">
              <a:solidFill>
                <a:srgbClr val="595959"/>
              </a:solidFill>
              <a:latin typeface="DM Sans"/>
              <a:ea typeface="DM Sans"/>
              <a:cs typeface="DM Sans"/>
              <a:sym typeface="DM Sans"/>
            </a:endParaRPr>
          </a:p>
        </p:txBody>
      </p:sp>
      <p:grpSp>
        <p:nvGrpSpPr>
          <p:cNvPr id="1217" name="Google Shape;1217;p188"/>
          <p:cNvGrpSpPr/>
          <p:nvPr/>
        </p:nvGrpSpPr>
        <p:grpSpPr>
          <a:xfrm>
            <a:off x="4608801" y="3583797"/>
            <a:ext cx="465285" cy="465285"/>
            <a:chOff x="4202550" y="994173"/>
            <a:chExt cx="738900" cy="738900"/>
          </a:xfrm>
        </p:grpSpPr>
        <p:sp>
          <p:nvSpPr>
            <p:cNvPr id="1218" name="Google Shape;1218;p188"/>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219" name="Google Shape;1219;p188"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1220" name="Google Shape;1220;p188"/>
          <p:cNvSpPr txBox="1"/>
          <p:nvPr/>
        </p:nvSpPr>
        <p:spPr>
          <a:xfrm>
            <a:off x="4579850" y="646038"/>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Publicaciones</a:t>
            </a:r>
            <a:endParaRPr b="1" sz="3400">
              <a:solidFill>
                <a:schemeClr val="dk1"/>
              </a:solidFill>
              <a:latin typeface="DM Sans"/>
              <a:ea typeface="DM Sans"/>
              <a:cs typeface="DM Sans"/>
              <a:sym typeface="DM Sans"/>
            </a:endParaRPr>
          </a:p>
        </p:txBody>
      </p:sp>
      <p:sp>
        <p:nvSpPr>
          <p:cNvPr id="1221" name="Google Shape;1221;p188"/>
          <p:cNvSpPr txBox="1"/>
          <p:nvPr/>
        </p:nvSpPr>
        <p:spPr>
          <a:xfrm>
            <a:off x="4579850" y="1772850"/>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Solicitar el listado de publicaciones a la API JSONPlaceholder, usando una pretición AJAX </a:t>
            </a:r>
            <a:r>
              <a:rPr lang="es-419" sz="1350" u="sng">
                <a:solidFill>
                  <a:schemeClr val="hlink"/>
                </a:solidFill>
                <a:latin typeface="DM Sans"/>
                <a:ea typeface="DM Sans"/>
                <a:cs typeface="DM Sans"/>
                <a:sym typeface="DM Sans"/>
                <a:hlinkClick r:id="rId4"/>
              </a:rPr>
              <a:t>(jsonplaceholder.typicode.com/posts)</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por cada publicación obtenida, generar de forma iterativa una estructura HTML con la información, e incluirla en el DOM.</a:t>
            </a:r>
            <a:endParaRPr sz="1350">
              <a:latin typeface="DM Sans"/>
              <a:ea typeface="DM Sans"/>
              <a:cs typeface="DM Sans"/>
              <a:sym typeface="DM Sans"/>
            </a:endParaRPr>
          </a:p>
        </p:txBody>
      </p:sp>
      <p:pic>
        <p:nvPicPr>
          <p:cNvPr id="1222" name="Google Shape;1222;p188"/>
          <p:cNvPicPr preferRelativeResize="0"/>
          <p:nvPr/>
        </p:nvPicPr>
        <p:blipFill>
          <a:blip r:embed="rId5">
            <a:alphaModFix/>
          </a:blip>
          <a:stretch>
            <a:fillRect/>
          </a:stretch>
        </p:blipFill>
        <p:spPr>
          <a:xfrm>
            <a:off x="0" y="0"/>
            <a:ext cx="4376400" cy="51435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89"/>
          <p:cNvSpPr txBox="1"/>
          <p:nvPr/>
        </p:nvSpPr>
        <p:spPr>
          <a:xfrm>
            <a:off x="4597450" y="564650"/>
            <a:ext cx="4039200" cy="98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Actividad</a:t>
            </a:r>
            <a:r>
              <a:rPr b="1" lang="es-419" sz="2900">
                <a:solidFill>
                  <a:schemeClr val="dk1"/>
                </a:solidFill>
                <a:latin typeface="DM Sans"/>
                <a:ea typeface="DM Sans"/>
                <a:cs typeface="DM Sans"/>
                <a:sym typeface="DM Sans"/>
              </a:rPr>
              <a:t> 2</a:t>
            </a:r>
            <a:endParaRPr b="1" sz="29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Provincias Argentinas</a:t>
            </a:r>
            <a:endParaRPr b="1" sz="2900">
              <a:solidFill>
                <a:schemeClr val="dk1"/>
              </a:solidFill>
              <a:latin typeface="DM Sans"/>
              <a:ea typeface="DM Sans"/>
              <a:cs typeface="DM Sans"/>
              <a:sym typeface="DM Sans"/>
            </a:endParaRPr>
          </a:p>
        </p:txBody>
      </p:sp>
      <p:sp>
        <p:nvSpPr>
          <p:cNvPr id="1228" name="Google Shape;1228;p189"/>
          <p:cNvSpPr txBox="1"/>
          <p:nvPr/>
        </p:nvSpPr>
        <p:spPr>
          <a:xfrm>
            <a:off x="4597450" y="1607388"/>
            <a:ext cx="4039200" cy="177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latin typeface="DM Sans"/>
                <a:ea typeface="DM Sans"/>
                <a:cs typeface="DM Sans"/>
                <a:sym typeface="DM Sans"/>
              </a:rPr>
              <a:t>Solicitar el listado de provincias de la  Argentina a la API Georef, usando una pretición AJAX (</a:t>
            </a:r>
            <a:r>
              <a:rPr lang="es-419" sz="1150" u="sng">
                <a:solidFill>
                  <a:schemeClr val="hlink"/>
                </a:solidFill>
                <a:latin typeface="DM Sans"/>
                <a:ea typeface="DM Sans"/>
                <a:cs typeface="DM Sans"/>
                <a:sym typeface="DM Sans"/>
                <a:hlinkClick r:id="rId3"/>
              </a:rPr>
              <a:t>apis.datos.gob.ar/georef/api/provincias</a:t>
            </a:r>
            <a:r>
              <a:rPr lang="es-419" sz="1150">
                <a:latin typeface="DM Sans"/>
                <a:ea typeface="DM Sans"/>
                <a:cs typeface="DM Sans"/>
                <a:sym typeface="DM Sans"/>
              </a:rPr>
              <a:t>). Luego,  generar un </a:t>
            </a:r>
            <a:r>
              <a:rPr lang="es-419" sz="1150">
                <a:solidFill>
                  <a:schemeClr val="accent4"/>
                </a:solidFill>
                <a:latin typeface="DM Sans"/>
                <a:ea typeface="DM Sans"/>
                <a:cs typeface="DM Sans"/>
                <a:sym typeface="DM Sans"/>
              </a:rPr>
              <a:t>select </a:t>
            </a:r>
            <a:r>
              <a:rPr lang="es-419" sz="1150">
                <a:latin typeface="DM Sans"/>
                <a:ea typeface="DM Sans"/>
                <a:cs typeface="DM Sans"/>
                <a:sym typeface="DM Sans"/>
              </a:rPr>
              <a:t>donde los values de las etiquetas </a:t>
            </a:r>
            <a:r>
              <a:rPr lang="es-419" sz="1150">
                <a:solidFill>
                  <a:schemeClr val="accent4"/>
                </a:solidFill>
                <a:latin typeface="DM Sans"/>
                <a:ea typeface="DM Sans"/>
                <a:cs typeface="DM Sans"/>
                <a:sym typeface="DM Sans"/>
              </a:rPr>
              <a:t>option </a:t>
            </a:r>
            <a:r>
              <a:rPr lang="es-419" sz="1150">
                <a:latin typeface="DM Sans"/>
                <a:ea typeface="DM Sans"/>
                <a:cs typeface="DM Sans"/>
                <a:sym typeface="DM Sans"/>
              </a:rPr>
              <a:t>sean el ID de cada provincia obtenida.</a:t>
            </a:r>
            <a:endParaRPr sz="1150">
              <a:latin typeface="DM Sans"/>
              <a:ea typeface="DM Sans"/>
              <a:cs typeface="DM Sans"/>
              <a:sym typeface="DM Sans"/>
            </a:endParaRPr>
          </a:p>
          <a:p>
            <a:pPr indent="0" lvl="0" marL="0" rtl="0" algn="l">
              <a:spcBef>
                <a:spcPts val="0"/>
              </a:spcBef>
              <a:spcAft>
                <a:spcPts val="0"/>
              </a:spcAft>
              <a:buNone/>
            </a:pPr>
            <a:r>
              <a:rPr lang="es-419" sz="1150">
                <a:latin typeface="DM Sans"/>
                <a:ea typeface="DM Sans"/>
                <a:cs typeface="DM Sans"/>
                <a:sym typeface="DM Sans"/>
              </a:rPr>
              <a:t>Por último, escuchar el evento </a:t>
            </a:r>
            <a:r>
              <a:rPr lang="es-419" sz="1150">
                <a:solidFill>
                  <a:schemeClr val="accent4"/>
                </a:solidFill>
                <a:latin typeface="DM Sans"/>
                <a:ea typeface="DM Sans"/>
                <a:cs typeface="DM Sans"/>
                <a:sym typeface="DM Sans"/>
              </a:rPr>
              <a:t>change </a:t>
            </a:r>
            <a:r>
              <a:rPr lang="es-419" sz="1150">
                <a:latin typeface="DM Sans"/>
                <a:ea typeface="DM Sans"/>
                <a:cs typeface="DM Sans"/>
                <a:sym typeface="DM Sans"/>
              </a:rPr>
              <a:t>sobre el select, asegurando que la función manejadora dispare una salida en el HTML, especificando la provincia seleccionada.</a:t>
            </a:r>
            <a:endParaRPr sz="1150">
              <a:latin typeface="DM Sans"/>
              <a:ea typeface="DM Sans"/>
              <a:cs typeface="DM Sans"/>
              <a:sym typeface="DM Sans"/>
            </a:endParaRPr>
          </a:p>
        </p:txBody>
      </p:sp>
      <p:sp>
        <p:nvSpPr>
          <p:cNvPr id="1229" name="Google Shape;1229;p189"/>
          <p:cNvSpPr txBox="1"/>
          <p:nvPr/>
        </p:nvSpPr>
        <p:spPr>
          <a:xfrm>
            <a:off x="4584550" y="3439762"/>
            <a:ext cx="4065000" cy="11391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000">
                <a:solidFill>
                  <a:schemeClr val="dk2"/>
                </a:solidFill>
                <a:latin typeface="DM Sans"/>
                <a:ea typeface="DM Sans"/>
                <a:cs typeface="DM Sans"/>
                <a:sym typeface="DM Sans"/>
              </a:rPr>
              <a:t>Podemos emplear un API con el fin de obtener información útil para nuestra aplicación. Pero esto suele implicar un estudio de la estructura de datos que nos provee (JSON), así como una adaptación de la aplicación para trabajar con esta información.</a:t>
            </a:r>
            <a:endParaRPr sz="1000">
              <a:solidFill>
                <a:schemeClr val="accent4"/>
              </a:solidFill>
              <a:latin typeface="DM Sans"/>
              <a:ea typeface="DM Sans"/>
              <a:cs typeface="DM Sans"/>
              <a:sym typeface="DM Sans"/>
            </a:endParaRPr>
          </a:p>
        </p:txBody>
      </p:sp>
      <p:pic>
        <p:nvPicPr>
          <p:cNvPr id="1230" name="Google Shape;1230;p189" title="ícono de codertips"/>
          <p:cNvPicPr preferRelativeResize="0"/>
          <p:nvPr/>
        </p:nvPicPr>
        <p:blipFill>
          <a:blip r:embed="rId4">
            <a:alphaModFix/>
          </a:blip>
          <a:stretch>
            <a:fillRect/>
          </a:stretch>
        </p:blipFill>
        <p:spPr>
          <a:xfrm>
            <a:off x="4690747" y="3867432"/>
            <a:ext cx="283743" cy="283743"/>
          </a:xfrm>
          <a:prstGeom prst="rect">
            <a:avLst/>
          </a:prstGeom>
          <a:noFill/>
          <a:ln>
            <a:noFill/>
          </a:ln>
        </p:spPr>
      </p:pic>
      <p:pic>
        <p:nvPicPr>
          <p:cNvPr id="1231" name="Google Shape;1231;p189"/>
          <p:cNvPicPr preferRelativeResize="0"/>
          <p:nvPr/>
        </p:nvPicPr>
        <p:blipFill rotWithShape="1">
          <a:blip r:embed="rId5">
            <a:alphaModFix/>
          </a:blip>
          <a:srcRect b="0" l="11468" r="33209" t="0"/>
          <a:stretch/>
        </p:blipFill>
        <p:spPr>
          <a:xfrm>
            <a:off x="0" y="-2575"/>
            <a:ext cx="4335025" cy="514865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90"/>
          <p:cNvSpPr txBox="1"/>
          <p:nvPr/>
        </p:nvSpPr>
        <p:spPr>
          <a:xfrm>
            <a:off x="4597450" y="468263"/>
            <a:ext cx="4039200" cy="960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Actividad</a:t>
            </a:r>
            <a:r>
              <a:rPr b="1" lang="es-419" sz="2800">
                <a:solidFill>
                  <a:schemeClr val="dk1"/>
                </a:solidFill>
                <a:latin typeface="DM Sans"/>
                <a:ea typeface="DM Sans"/>
                <a:cs typeface="DM Sans"/>
                <a:sym typeface="DM Sans"/>
              </a:rPr>
              <a:t> 3</a:t>
            </a:r>
            <a:endParaRPr b="1" sz="28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Municipios Argentinos</a:t>
            </a:r>
            <a:endParaRPr b="1" sz="2800">
              <a:solidFill>
                <a:schemeClr val="dk1"/>
              </a:solidFill>
              <a:latin typeface="DM Sans"/>
              <a:ea typeface="DM Sans"/>
              <a:cs typeface="DM Sans"/>
              <a:sym typeface="DM Sans"/>
            </a:endParaRPr>
          </a:p>
        </p:txBody>
      </p:sp>
      <p:sp>
        <p:nvSpPr>
          <p:cNvPr id="1237" name="Google Shape;1237;p190"/>
          <p:cNvSpPr txBox="1"/>
          <p:nvPr/>
        </p:nvSpPr>
        <p:spPr>
          <a:xfrm>
            <a:off x="4597450" y="1513388"/>
            <a:ext cx="4039200" cy="177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latin typeface="DM Sans"/>
                <a:ea typeface="DM Sans"/>
                <a:cs typeface="DM Sans"/>
                <a:sym typeface="DM Sans"/>
              </a:rPr>
              <a:t>Usando el </a:t>
            </a:r>
            <a:r>
              <a:rPr lang="es-419" sz="1150">
                <a:solidFill>
                  <a:schemeClr val="accent4"/>
                </a:solidFill>
                <a:latin typeface="DM Sans"/>
                <a:ea typeface="DM Sans"/>
                <a:cs typeface="DM Sans"/>
                <a:sym typeface="DM Sans"/>
              </a:rPr>
              <a:t>select </a:t>
            </a:r>
            <a:r>
              <a:rPr lang="es-419" sz="1150">
                <a:latin typeface="DM Sans"/>
                <a:ea typeface="DM Sans"/>
                <a:cs typeface="DM Sans"/>
                <a:sym typeface="DM Sans"/>
              </a:rPr>
              <a:t>de provincias creado en la actividad 2, emplear el ID de la provincia seleccionada para solicitar al API Georef los municipios que le pertenecen. Por ejemplo, si el id de la provincia elegida tiene por valor ‘22’ de solicitud, es </a:t>
            </a:r>
            <a:r>
              <a:rPr lang="es-419" sz="1150" u="sng">
                <a:solidFill>
                  <a:schemeClr val="hlink"/>
                </a:solidFill>
                <a:latin typeface="DM Sans"/>
                <a:ea typeface="DM Sans"/>
                <a:cs typeface="DM Sans"/>
                <a:sym typeface="DM Sans"/>
                <a:hlinkClick r:id="rId3"/>
              </a:rPr>
              <a:t>apis.datos.gob.ar/georef/api/municipios?provincia=22</a:t>
            </a:r>
            <a:r>
              <a:rPr lang="es-419" sz="1150">
                <a:latin typeface="DM Sans"/>
                <a:ea typeface="DM Sans"/>
                <a:cs typeface="DM Sans"/>
                <a:sym typeface="DM Sans"/>
              </a:rPr>
              <a:t>.</a:t>
            </a:r>
            <a:endParaRPr sz="1150">
              <a:latin typeface="DM Sans"/>
              <a:ea typeface="DM Sans"/>
              <a:cs typeface="DM Sans"/>
              <a:sym typeface="DM Sans"/>
            </a:endParaRPr>
          </a:p>
          <a:p>
            <a:pPr indent="0" lvl="0" marL="0" rtl="0" algn="l">
              <a:spcBef>
                <a:spcPts val="0"/>
              </a:spcBef>
              <a:spcAft>
                <a:spcPts val="0"/>
              </a:spcAft>
              <a:buNone/>
            </a:pPr>
            <a:r>
              <a:rPr lang="es-419" sz="1150">
                <a:latin typeface="DM Sans"/>
                <a:ea typeface="DM Sans"/>
                <a:cs typeface="DM Sans"/>
                <a:sym typeface="DM Sans"/>
              </a:rPr>
              <a:t>Luego,  por cada municipio obtenido, generar de forma iterativa una estructura HTML con la información, e incluirla en el DOM.</a:t>
            </a:r>
            <a:endParaRPr sz="1150">
              <a:latin typeface="DM Sans"/>
              <a:ea typeface="DM Sans"/>
              <a:cs typeface="DM Sans"/>
              <a:sym typeface="DM Sans"/>
            </a:endParaRPr>
          </a:p>
        </p:txBody>
      </p:sp>
      <p:sp>
        <p:nvSpPr>
          <p:cNvPr id="1238" name="Google Shape;1238;p190"/>
          <p:cNvSpPr txBox="1"/>
          <p:nvPr/>
        </p:nvSpPr>
        <p:spPr>
          <a:xfrm>
            <a:off x="4584550" y="3375700"/>
            <a:ext cx="4065000" cy="1215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La totalidad de la información capaz de proveer un API puede estar dividida en diferentes rutas. En una API, podría ser necesario requerir el ID de cierto dato, para obtener información asociada a este usando una ruta. A esto se lo llama </a:t>
            </a:r>
            <a:r>
              <a:rPr lang="es-419" sz="1100" u="sng">
                <a:solidFill>
                  <a:schemeClr val="hlink"/>
                </a:solidFill>
                <a:latin typeface="DM Sans"/>
                <a:ea typeface="DM Sans"/>
                <a:cs typeface="DM Sans"/>
                <a:sym typeface="DM Sans"/>
                <a:hlinkClick r:id="rId4"/>
              </a:rPr>
              <a:t>parámetro get</a:t>
            </a:r>
            <a:r>
              <a:rPr lang="es-419" sz="1100">
                <a:solidFill>
                  <a:schemeClr val="dk2"/>
                </a:solidFill>
                <a:latin typeface="DM Sans"/>
                <a:ea typeface="DM Sans"/>
                <a:cs typeface="DM Sans"/>
                <a:sym typeface="DM Sans"/>
              </a:rPr>
              <a:t>.</a:t>
            </a:r>
            <a:endParaRPr sz="1100">
              <a:solidFill>
                <a:schemeClr val="dk2"/>
              </a:solidFill>
              <a:latin typeface="DM Sans"/>
              <a:ea typeface="DM Sans"/>
              <a:cs typeface="DM Sans"/>
              <a:sym typeface="DM Sans"/>
            </a:endParaRPr>
          </a:p>
        </p:txBody>
      </p:sp>
      <p:pic>
        <p:nvPicPr>
          <p:cNvPr id="1239" name="Google Shape;1239;p190" title="ícono de codertips"/>
          <p:cNvPicPr preferRelativeResize="0"/>
          <p:nvPr/>
        </p:nvPicPr>
        <p:blipFill>
          <a:blip r:embed="rId5">
            <a:alphaModFix/>
          </a:blip>
          <a:stretch>
            <a:fillRect/>
          </a:stretch>
        </p:blipFill>
        <p:spPr>
          <a:xfrm>
            <a:off x="4717172" y="3841782"/>
            <a:ext cx="283743" cy="283743"/>
          </a:xfrm>
          <a:prstGeom prst="rect">
            <a:avLst/>
          </a:prstGeom>
          <a:noFill/>
          <a:ln>
            <a:noFill/>
          </a:ln>
        </p:spPr>
      </p:pic>
      <p:pic>
        <p:nvPicPr>
          <p:cNvPr id="1240" name="Google Shape;1240;p190"/>
          <p:cNvPicPr preferRelativeResize="0"/>
          <p:nvPr/>
        </p:nvPicPr>
        <p:blipFill rotWithShape="1">
          <a:blip r:embed="rId6">
            <a:alphaModFix/>
          </a:blip>
          <a:srcRect b="0" l="9372" r="4249" t="0"/>
          <a:stretch/>
        </p:blipFill>
        <p:spPr>
          <a:xfrm>
            <a:off x="0" y="0"/>
            <a:ext cx="4385875" cy="51435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91"/>
          <p:cNvSpPr txBox="1"/>
          <p:nvPr/>
        </p:nvSpPr>
        <p:spPr>
          <a:xfrm>
            <a:off x="4597500" y="468275"/>
            <a:ext cx="4071000" cy="107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Actividad</a:t>
            </a:r>
            <a:r>
              <a:rPr b="1" lang="es-419" sz="3200">
                <a:solidFill>
                  <a:schemeClr val="dk1"/>
                </a:solidFill>
                <a:latin typeface="DM Sans"/>
                <a:ea typeface="DM Sans"/>
                <a:cs typeface="DM Sans"/>
                <a:sym typeface="DM Sans"/>
              </a:rPr>
              <a:t> 4</a:t>
            </a:r>
            <a:endParaRPr b="1" sz="3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Hogwarts</a:t>
            </a:r>
            <a:endParaRPr b="1" sz="3200">
              <a:solidFill>
                <a:schemeClr val="dk1"/>
              </a:solidFill>
              <a:latin typeface="DM Sans"/>
              <a:ea typeface="DM Sans"/>
              <a:cs typeface="DM Sans"/>
              <a:sym typeface="DM Sans"/>
            </a:endParaRPr>
          </a:p>
        </p:txBody>
      </p:sp>
      <p:sp>
        <p:nvSpPr>
          <p:cNvPr id="1246" name="Google Shape;1246;p191"/>
          <p:cNvSpPr txBox="1"/>
          <p:nvPr/>
        </p:nvSpPr>
        <p:spPr>
          <a:xfrm>
            <a:off x="4613400" y="1474600"/>
            <a:ext cx="4039200" cy="19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Solicitar el listado de estudiantes de hogwarts a la API Harry Potter, usando una pretición AJAX (</a:t>
            </a:r>
            <a:r>
              <a:rPr lang="es-419" sz="1250" u="sng">
                <a:solidFill>
                  <a:schemeClr val="hlink"/>
                </a:solidFill>
                <a:latin typeface="DM Sans"/>
                <a:ea typeface="DM Sans"/>
                <a:cs typeface="DM Sans"/>
                <a:sym typeface="DM Sans"/>
                <a:hlinkClick r:id="rId3"/>
              </a:rPr>
              <a:t>hp-api.herokuapp.com/api/characters/students</a:t>
            </a:r>
            <a:r>
              <a:rPr lang="es-419" sz="1250">
                <a:latin typeface="DM Sans"/>
                <a:ea typeface="DM Sans"/>
                <a:cs typeface="DM Sans"/>
                <a:sym typeface="DM Sans"/>
              </a:rPr>
              <a:t>).</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Luego, por cada publicación obtenida generar de forma iterativa una estructura HTML con la información, e incluirla en el DOM.</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Por cada estudiante debe existir un botón “Seleccionar”, que al ser presionado especifique la información del estudiante en una salida animada.</a:t>
            </a:r>
            <a:endParaRPr sz="1250">
              <a:latin typeface="DM Sans"/>
              <a:ea typeface="DM Sans"/>
              <a:cs typeface="DM Sans"/>
              <a:sym typeface="DM Sans"/>
            </a:endParaRPr>
          </a:p>
        </p:txBody>
      </p:sp>
      <p:sp>
        <p:nvSpPr>
          <p:cNvPr id="1247" name="Google Shape;1247;p191"/>
          <p:cNvSpPr txBox="1"/>
          <p:nvPr/>
        </p:nvSpPr>
        <p:spPr>
          <a:xfrm>
            <a:off x="4600500" y="3391012"/>
            <a:ext cx="4065000" cy="1200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4</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Existen APIs de todo tipo, incluso podemos construir aplicaciones frontend que emplean sólo datos de APIs. La actividad propone que en la carga inicial del sitio se solicite la información a Harry Potter API, y en consecuencia se genere el HTML dinámico.</a:t>
            </a:r>
            <a:endParaRPr sz="1100">
              <a:solidFill>
                <a:schemeClr val="dk2"/>
              </a:solidFill>
              <a:latin typeface="DM Sans"/>
              <a:ea typeface="DM Sans"/>
              <a:cs typeface="DM Sans"/>
              <a:sym typeface="DM Sans"/>
            </a:endParaRPr>
          </a:p>
        </p:txBody>
      </p:sp>
      <p:pic>
        <p:nvPicPr>
          <p:cNvPr id="1248" name="Google Shape;1248;p191" title="ícono de codertips"/>
          <p:cNvPicPr preferRelativeResize="0"/>
          <p:nvPr/>
        </p:nvPicPr>
        <p:blipFill>
          <a:blip r:embed="rId4">
            <a:alphaModFix/>
          </a:blip>
          <a:stretch>
            <a:fillRect/>
          </a:stretch>
        </p:blipFill>
        <p:spPr>
          <a:xfrm>
            <a:off x="4717222" y="3849432"/>
            <a:ext cx="283743" cy="283743"/>
          </a:xfrm>
          <a:prstGeom prst="rect">
            <a:avLst/>
          </a:prstGeom>
          <a:noFill/>
          <a:ln>
            <a:noFill/>
          </a:ln>
        </p:spPr>
      </p:pic>
      <p:pic>
        <p:nvPicPr>
          <p:cNvPr id="1249" name="Google Shape;1249;p191"/>
          <p:cNvPicPr preferRelativeResize="0"/>
          <p:nvPr/>
        </p:nvPicPr>
        <p:blipFill rotWithShape="1">
          <a:blip r:embed="rId5">
            <a:alphaModFix/>
          </a:blip>
          <a:srcRect b="0" l="12818" r="15208" t="0"/>
          <a:stretch/>
        </p:blipFill>
        <p:spPr>
          <a:xfrm>
            <a:off x="0" y="0"/>
            <a:ext cx="4250326" cy="51435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92"/>
          <p:cNvSpPr txBox="1"/>
          <p:nvPr/>
        </p:nvSpPr>
        <p:spPr>
          <a:xfrm>
            <a:off x="4717225" y="468263"/>
            <a:ext cx="3951300" cy="104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100">
                <a:solidFill>
                  <a:schemeClr val="dk1"/>
                </a:solidFill>
                <a:latin typeface="DM Sans"/>
                <a:ea typeface="DM Sans"/>
                <a:cs typeface="DM Sans"/>
                <a:sym typeface="DM Sans"/>
              </a:rPr>
              <a:t>Actividad</a:t>
            </a:r>
            <a:r>
              <a:rPr b="1" lang="es-419" sz="3100">
                <a:solidFill>
                  <a:schemeClr val="dk1"/>
                </a:solidFill>
                <a:latin typeface="DM Sans"/>
                <a:ea typeface="DM Sans"/>
                <a:cs typeface="DM Sans"/>
                <a:sym typeface="DM Sans"/>
              </a:rPr>
              <a:t> 5</a:t>
            </a:r>
            <a:endParaRPr b="1" sz="31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100">
                <a:solidFill>
                  <a:schemeClr val="dk1"/>
                </a:solidFill>
                <a:latin typeface="DM Sans"/>
                <a:ea typeface="DM Sans"/>
                <a:cs typeface="DM Sans"/>
                <a:sym typeface="DM Sans"/>
              </a:rPr>
              <a:t>Buscar estudiantes</a:t>
            </a:r>
            <a:endParaRPr b="1" sz="3100">
              <a:solidFill>
                <a:schemeClr val="dk1"/>
              </a:solidFill>
              <a:latin typeface="DM Sans"/>
              <a:ea typeface="DM Sans"/>
              <a:cs typeface="DM Sans"/>
              <a:sym typeface="DM Sans"/>
            </a:endParaRPr>
          </a:p>
        </p:txBody>
      </p:sp>
      <p:sp>
        <p:nvSpPr>
          <p:cNvPr id="1255" name="Google Shape;1255;p192"/>
          <p:cNvSpPr txBox="1"/>
          <p:nvPr/>
        </p:nvSpPr>
        <p:spPr>
          <a:xfrm>
            <a:off x="4732682" y="1511971"/>
            <a:ext cx="3920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Añadir una interfaz que permita introducir una palabra, con la intención de filtrar el array de estudiantes obtenido desde la API en la actividad 4, usando la cadena ingresada.</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Luego, actualizar la interfaz, pero sólo con la información de los estudiantes cuyo valor en la propiedad coincida con el valor ingresado en la caja de búsqueda.</a:t>
            </a:r>
            <a:endParaRPr sz="1250">
              <a:latin typeface="DM Sans"/>
              <a:ea typeface="DM Sans"/>
              <a:cs typeface="DM Sans"/>
              <a:sym typeface="DM Sans"/>
            </a:endParaRPr>
          </a:p>
        </p:txBody>
      </p:sp>
      <p:sp>
        <p:nvSpPr>
          <p:cNvPr id="1256" name="Google Shape;1256;p192"/>
          <p:cNvSpPr txBox="1"/>
          <p:nvPr/>
        </p:nvSpPr>
        <p:spPr>
          <a:xfrm>
            <a:off x="4720087" y="3390992"/>
            <a:ext cx="3945600" cy="1200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5</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Tener en cuenta que mientras los datos se soliciten al API, los mismos no están cargados en la aplicación. Esto implica que no se pueda realizar un búsqueda, hasta que el servidor responda la petición correctamente.</a:t>
            </a:r>
            <a:endParaRPr sz="1100">
              <a:solidFill>
                <a:schemeClr val="dk2"/>
              </a:solidFill>
              <a:latin typeface="DM Sans"/>
              <a:ea typeface="DM Sans"/>
              <a:cs typeface="DM Sans"/>
              <a:sym typeface="DM Sans"/>
            </a:endParaRPr>
          </a:p>
        </p:txBody>
      </p:sp>
      <p:pic>
        <p:nvPicPr>
          <p:cNvPr id="1257" name="Google Shape;1257;p192" title="ícono de codertips"/>
          <p:cNvPicPr preferRelativeResize="0"/>
          <p:nvPr/>
        </p:nvPicPr>
        <p:blipFill>
          <a:blip r:embed="rId3">
            <a:alphaModFix/>
          </a:blip>
          <a:stretch>
            <a:fillRect/>
          </a:stretch>
        </p:blipFill>
        <p:spPr>
          <a:xfrm>
            <a:off x="4835572" y="3803232"/>
            <a:ext cx="283743" cy="283743"/>
          </a:xfrm>
          <a:prstGeom prst="rect">
            <a:avLst/>
          </a:prstGeom>
          <a:noFill/>
          <a:ln>
            <a:noFill/>
          </a:ln>
        </p:spPr>
      </p:pic>
      <p:pic>
        <p:nvPicPr>
          <p:cNvPr id="1258" name="Google Shape;1258;p192"/>
          <p:cNvPicPr preferRelativeResize="0"/>
          <p:nvPr/>
        </p:nvPicPr>
        <p:blipFill rotWithShape="1">
          <a:blip r:embed="rId4">
            <a:alphaModFix/>
          </a:blip>
          <a:srcRect b="0" l="21099" r="14826" t="0"/>
          <a:stretch/>
        </p:blipFill>
        <p:spPr>
          <a:xfrm>
            <a:off x="0" y="0"/>
            <a:ext cx="4442826" cy="51435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9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94"/>
          <p:cNvSpPr txBox="1"/>
          <p:nvPr/>
        </p:nvSpPr>
        <p:spPr>
          <a:xfrm>
            <a:off x="475500" y="0"/>
            <a:ext cx="81930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chemeClr val="dk1"/>
                </a:solidFill>
                <a:latin typeface="DM Sans"/>
                <a:ea typeface="DM Sans"/>
                <a:cs typeface="DM Sans"/>
                <a:sym typeface="DM Sans"/>
              </a:rPr>
              <a:t>Solución propuesta </a:t>
            </a:r>
            <a:r>
              <a:rPr b="1" lang="es-419" sz="3500">
                <a:solidFill>
                  <a:schemeClr val="dk1"/>
                </a:solidFill>
                <a:latin typeface="DM Sans"/>
                <a:ea typeface="DM Sans"/>
                <a:cs typeface="DM Sans"/>
                <a:sym typeface="DM Sans"/>
              </a:rPr>
              <a:t>Actividad</a:t>
            </a:r>
            <a:r>
              <a:rPr b="1" lang="es-419" sz="3500">
                <a:solidFill>
                  <a:schemeClr val="dk1"/>
                </a:solidFill>
                <a:latin typeface="DM Sans"/>
                <a:ea typeface="DM Sans"/>
                <a:cs typeface="DM Sans"/>
                <a:sym typeface="DM Sans"/>
              </a:rPr>
              <a:t> 1</a:t>
            </a:r>
            <a:endParaRPr b="1" sz="3500">
              <a:solidFill>
                <a:schemeClr val="dk1"/>
              </a:solidFill>
              <a:latin typeface="DM Sans"/>
              <a:ea typeface="DM Sans"/>
              <a:cs typeface="DM Sans"/>
              <a:sym typeface="DM Sans"/>
            </a:endParaRPr>
          </a:p>
        </p:txBody>
      </p:sp>
      <p:sp>
        <p:nvSpPr>
          <p:cNvPr id="1269" name="Google Shape;1269;p194"/>
          <p:cNvSpPr txBox="1"/>
          <p:nvPr/>
        </p:nvSpPr>
        <p:spPr>
          <a:xfrm>
            <a:off x="475500" y="616000"/>
            <a:ext cx="8193000" cy="452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050">
                <a:solidFill>
                  <a:srgbClr val="7B7F8B"/>
                </a:solidFill>
                <a:latin typeface="Courier New"/>
                <a:ea typeface="Courier New"/>
                <a:cs typeface="Courier New"/>
                <a:sym typeface="Courier New"/>
              </a:rPr>
              <a:t>//FUNCION CALLBACK PARA EL GET DE PUBLICACIONES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callbackGetPublicaciones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//NOS PREGUNTAMOS SI EL ESTADO RESPONDIDO POR EL SERVIDOR ES SUCCESS.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//SI ES SUCCESS ENTONCES EN LA RESPUESTA TENEMOS EL JSON DE PUBLICACION.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//AGREGAMOS UNA ESTRUCTURA HTML POR PUBLICACION EN LA RESPUESTA.</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#domGenerado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E7EE98"/>
                </a:solidFill>
                <a:latin typeface="Courier New"/>
                <a:ea typeface="Courier New"/>
                <a:cs typeface="Courier New"/>
                <a:sym typeface="Courier New"/>
              </a:rPr>
              <a:t>                                        &lt;h2&gt;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.title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.body</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E7EE98"/>
                </a:solidFill>
                <a:latin typeface="Courier New"/>
                <a:ea typeface="Courier New"/>
                <a:cs typeface="Courier New"/>
                <a:sym typeface="Courier New"/>
              </a:rPr>
              <a:t>                                     &lt;/div&gt;&lt;/hr&gt;`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7B7F8B"/>
                </a:solidFill>
                <a:latin typeface="Courier New"/>
                <a:ea typeface="Courier New"/>
                <a:cs typeface="Courier New"/>
                <a:sym typeface="Courier New"/>
              </a:rPr>
              <a:t>//ESTA URL ES PARA OBTENER TODAS LAS PUBLICACIONES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URLGETPUBLICACIONES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https://jsonplaceholder.typicode.com/posts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7B7F8B"/>
                </a:solidFill>
                <a:latin typeface="Courier New"/>
                <a:ea typeface="Courier New"/>
                <a:cs typeface="Courier New"/>
                <a:sym typeface="Courier New"/>
              </a:rPr>
              <a:t>//AGREGAMOS CONTENEDOR A GENERAR EL CONTENIDO</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id='domGenerado'&gt;&lt;/div&gt;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7B7F8B"/>
                </a:solidFill>
                <a:latin typeface="Courier New"/>
                <a:ea typeface="Courier New"/>
                <a:cs typeface="Courier New"/>
                <a:sym typeface="Courier New"/>
              </a:rPr>
              <a:t>//LLAMADA ASINCRONA GET CON EL METODO .get DE JQUERY</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URLGETPUBLICACIONES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callbackGetPublicaciones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70" name="Google Shape;1270;p19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69"/>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5</a:t>
            </a:r>
            <a:endParaRPr b="1" sz="4000">
              <a:solidFill>
                <a:schemeClr val="dk1"/>
              </a:solidFill>
              <a:latin typeface="DM Sans"/>
              <a:ea typeface="DM Sans"/>
              <a:cs typeface="DM Sans"/>
              <a:sym typeface="DM Sans"/>
            </a:endParaRPr>
          </a:p>
        </p:txBody>
      </p:sp>
      <p:sp>
        <p:nvSpPr>
          <p:cNvPr id="297" name="Google Shape;297;p69"/>
          <p:cNvSpPr txBox="1"/>
          <p:nvPr/>
        </p:nvSpPr>
        <p:spPr>
          <a:xfrm>
            <a:off x="475500" y="1626675"/>
            <a:ext cx="8193000" cy="222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parseFloat</a:t>
            </a:r>
            <a:r>
              <a:rPr lang="es-419" sz="1800">
                <a:solidFill>
                  <a:srgbClr val="F6F6F4"/>
                </a:solidFill>
                <a:latin typeface="Courier New"/>
                <a:ea typeface="Courier New"/>
                <a:cs typeface="Courier New"/>
                <a:sym typeface="Courier New"/>
              </a:rPr>
              <a:t>(</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PRECIO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descuento20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BF9EEE"/>
                </a:solidFill>
                <a:latin typeface="Courier New"/>
                <a:ea typeface="Courier New"/>
                <a:cs typeface="Courier New"/>
                <a:sym typeface="Courier New"/>
              </a:rPr>
              <a:t>0.2</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descuento30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BF9EEE"/>
                </a:solidFill>
                <a:latin typeface="Courier New"/>
                <a:ea typeface="Courier New"/>
                <a:cs typeface="Courier New"/>
                <a:sym typeface="Courier New"/>
              </a:rPr>
              <a:t>0.3</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BF9EEE"/>
                </a:solidFill>
                <a:latin typeface="Courier New"/>
                <a:ea typeface="Courier New"/>
                <a:cs typeface="Courier New"/>
                <a:sym typeface="Courier New"/>
              </a:rPr>
              <a:t>console</a:t>
            </a:r>
            <a:r>
              <a:rPr lang="es-419" sz="1800">
                <a:solidFill>
                  <a:srgbClr val="F6F6F4"/>
                </a:solidFill>
                <a:latin typeface="Courier New"/>
                <a:ea typeface="Courier New"/>
                <a:cs typeface="Courier New"/>
                <a:sym typeface="Courier New"/>
              </a:rPr>
              <a:t>.</a:t>
            </a:r>
            <a:r>
              <a:rPr lang="es-419" sz="1800">
                <a:solidFill>
                  <a:srgbClr val="62E884"/>
                </a:solidFill>
                <a:latin typeface="Courier New"/>
                <a:ea typeface="Courier New"/>
                <a:cs typeface="Courier New"/>
                <a:sym typeface="Courier New"/>
              </a:rPr>
              <a:t>log</a:t>
            </a:r>
            <a:r>
              <a:rPr lang="es-419" sz="1800">
                <a:solidFill>
                  <a:srgbClr val="F6F6F4"/>
                </a:solidFill>
                <a:latin typeface="Courier New"/>
                <a:ea typeface="Courier New"/>
                <a:cs typeface="Courier New"/>
                <a:sym typeface="Courier New"/>
              </a:rPr>
              <a:t>(descuento20);</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BF9EEE"/>
                </a:solidFill>
                <a:latin typeface="Courier New"/>
                <a:ea typeface="Courier New"/>
                <a:cs typeface="Courier New"/>
                <a:sym typeface="Courier New"/>
              </a:rPr>
              <a:t>console</a:t>
            </a:r>
            <a:r>
              <a:rPr lang="es-419" sz="1800">
                <a:solidFill>
                  <a:srgbClr val="F6F6F4"/>
                </a:solidFill>
                <a:latin typeface="Courier New"/>
                <a:ea typeface="Courier New"/>
                <a:cs typeface="Courier New"/>
                <a:sym typeface="Courier New"/>
              </a:rPr>
              <a:t>.</a:t>
            </a:r>
            <a:r>
              <a:rPr lang="es-419" sz="1800">
                <a:solidFill>
                  <a:srgbClr val="62E884"/>
                </a:solidFill>
                <a:latin typeface="Courier New"/>
                <a:ea typeface="Courier New"/>
                <a:cs typeface="Courier New"/>
                <a:sym typeface="Courier New"/>
              </a:rPr>
              <a:t>log</a:t>
            </a:r>
            <a:r>
              <a:rPr lang="es-419" sz="1800">
                <a:solidFill>
                  <a:srgbClr val="F6F6F4"/>
                </a:solidFill>
                <a:latin typeface="Courier New"/>
                <a:ea typeface="Courier New"/>
                <a:cs typeface="Courier New"/>
                <a:sym typeface="Courier New"/>
              </a:rPr>
              <a:t>(descuento30);</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95"/>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pic>
        <p:nvPicPr>
          <p:cNvPr id="1276" name="Google Shape;1276;p19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277" name="Google Shape;1277;p195"/>
          <p:cNvSpPr txBox="1"/>
          <p:nvPr/>
        </p:nvSpPr>
        <p:spPr>
          <a:xfrm>
            <a:off x="0" y="1207175"/>
            <a:ext cx="9144000" cy="3936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APIPROVINCIAS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https://apis.datos.gob.ar/georef/api/provincias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[{id</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 nombre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SELECCIONAR PROVINCIA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ready</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//LLAMAR AL API DE PROVINCIAS</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APIPROVINCIAS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datos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datos</a:t>
            </a:r>
            <a:r>
              <a:rPr lang="es-419" sz="1050">
                <a:solidFill>
                  <a:srgbClr val="F6F6F4"/>
                </a:solidFill>
                <a:latin typeface="Courier New"/>
                <a:ea typeface="Courier New"/>
                <a:cs typeface="Courier New"/>
                <a:sym typeface="Courier New"/>
              </a:rPr>
              <a:t>.provincias);</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//AGREGAMOS SELECT,ESCUCHAMOS EL EVENTO CHANGE Y FILTRAMOS LA SALIDA</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`&lt;div&gt;PROVINCIAS: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provincias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provinciasSelect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 id='salidaProvincias'&gt;&lt;/h4&gt;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#provinciasSelect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#salidaProvincias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`SELECCIONADA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.nombre.</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78" name="Google Shape;1278;p19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96"/>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3</a:t>
            </a:r>
            <a:endParaRPr b="1" sz="4000">
              <a:solidFill>
                <a:schemeClr val="dk1"/>
              </a:solidFill>
              <a:latin typeface="DM Sans"/>
              <a:ea typeface="DM Sans"/>
              <a:cs typeface="DM Sans"/>
              <a:sym typeface="DM Sans"/>
            </a:endParaRPr>
          </a:p>
        </p:txBody>
      </p:sp>
      <p:pic>
        <p:nvPicPr>
          <p:cNvPr id="1284" name="Google Shape;1284;p19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285" name="Google Shape;1285;p19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286" name="Google Shape;1286;p19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287" name="Google Shape;1287;p19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288" name="Google Shape;1288;p196"/>
          <p:cNvSpPr txBox="1"/>
          <p:nvPr/>
        </p:nvSpPr>
        <p:spPr>
          <a:xfrm>
            <a:off x="0" y="1207175"/>
            <a:ext cx="9144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body</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append</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`&lt;div id="municipios"&gt;&lt;/div&gt;&lt;hr&gt;`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cargarMunicios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provincia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apiMunicipios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`https://apis.datos.gob.ar/georef/api/municipios?provincia=</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provincia</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&amp;campos=id,nombre&amp;max=100`;</a:t>
            </a:r>
            <a:endParaRPr sz="9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7B7F8B"/>
                </a:solidFill>
                <a:latin typeface="Courier New"/>
                <a:ea typeface="Courier New"/>
                <a:cs typeface="Courier New"/>
                <a:sym typeface="Courier New"/>
              </a:rPr>
              <a:t>//SE REALIZA LA LLAMADA GET Y SE CARGAR EL SELECT</a:t>
            </a:r>
            <a:endParaRPr sz="100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get</a:t>
            </a:r>
            <a:r>
              <a:rPr lang="es-419" sz="1000">
                <a:solidFill>
                  <a:srgbClr val="F6F6F4"/>
                </a:solidFill>
                <a:latin typeface="Courier New"/>
                <a:ea typeface="Courier New"/>
                <a:cs typeface="Courier New"/>
                <a:sym typeface="Courier New"/>
              </a:rPr>
              <a:t>(apiMunicipios, </a:t>
            </a: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datos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estado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success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datos</a:t>
            </a:r>
            <a:r>
              <a:rPr lang="es-419" sz="1000">
                <a:solidFill>
                  <a:srgbClr val="F6F6F4"/>
                </a:solidFill>
                <a:latin typeface="Courier New"/>
                <a:ea typeface="Courier New"/>
                <a:cs typeface="Courier New"/>
                <a:sym typeface="Courier New"/>
              </a:rPr>
              <a:t>.municipios;</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html</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`&lt;hr&gt;PROVINCIAS: </a:t>
            </a:r>
            <a:r>
              <a:rPr lang="es-419" sz="1000">
                <a:solidFill>
                  <a:srgbClr val="F286C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selectLista</a:t>
            </a:r>
            <a:r>
              <a:rPr lang="es-419" sz="1000">
                <a:solidFill>
                  <a:srgbClr val="F6F6F4"/>
                </a:solidFill>
                <a:latin typeface="Courier New"/>
                <a:ea typeface="Courier New"/>
                <a:cs typeface="Courier New"/>
                <a:sym typeface="Courier New"/>
              </a:rPr>
              <a:t>(municipios</a:t>
            </a:r>
            <a:r>
              <a:rPr lang="es-419" sz="1000">
                <a:solidFill>
                  <a:srgbClr val="E7EE98"/>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municipioSelect</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#municipioSelect</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change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municipios.</a:t>
            </a:r>
            <a:r>
              <a:rPr lang="es-419" sz="1000">
                <a:solidFill>
                  <a:srgbClr val="62E884"/>
                </a:solidFill>
                <a:latin typeface="Courier New"/>
                <a:ea typeface="Courier New"/>
                <a:cs typeface="Courier New"/>
                <a:sym typeface="Courier New"/>
              </a:rPr>
              <a:t>find</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.target.value);</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#salidaProvincias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html</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`PROVINCIA </a:t>
            </a:r>
            <a:r>
              <a:rPr lang="es-419" sz="1000">
                <a:solidFill>
                  <a:srgbClr val="F286C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provincia</a:t>
            </a:r>
            <a:r>
              <a:rPr lang="es-419" sz="1000">
                <a:solidFill>
                  <a:srgbClr val="F6F6F4"/>
                </a:solidFill>
                <a:latin typeface="Courier New"/>
                <a:ea typeface="Courier New"/>
                <a:cs typeface="Courier New"/>
                <a:sym typeface="Courier New"/>
              </a:rPr>
              <a:t>.nombre.</a:t>
            </a:r>
            <a:r>
              <a:rPr lang="es-419" sz="1000">
                <a:solidFill>
                  <a:srgbClr val="62E884"/>
                </a:solidFill>
                <a:latin typeface="Courier New"/>
                <a:ea typeface="Courier New"/>
                <a:cs typeface="Courier New"/>
                <a:sym typeface="Courier New"/>
              </a:rPr>
              <a:t>toUpperCase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endParaRPr sz="1000">
              <a:solidFill>
                <a:srgbClr val="F286C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E7EE98"/>
                </a:solidFill>
                <a:latin typeface="Courier New"/>
                <a:ea typeface="Courier New"/>
                <a:cs typeface="Courier New"/>
                <a:sym typeface="Courier New"/>
              </a:rPr>
              <a:t>                                             MUNICIPIO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.nombre.</a:t>
            </a:r>
            <a:r>
              <a:rPr lang="es-419" sz="1000">
                <a:solidFill>
                  <a:srgbClr val="62E884"/>
                </a:solidFill>
                <a:latin typeface="Courier New"/>
                <a:ea typeface="Courier New"/>
                <a:cs typeface="Courier New"/>
                <a:sym typeface="Courier New"/>
              </a:rPr>
              <a:t>toUpperCase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97"/>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4</a:t>
            </a:r>
            <a:endParaRPr b="1" sz="4000">
              <a:solidFill>
                <a:schemeClr val="dk1"/>
              </a:solidFill>
              <a:latin typeface="DM Sans"/>
              <a:ea typeface="DM Sans"/>
              <a:cs typeface="DM Sans"/>
              <a:sym typeface="DM Sans"/>
            </a:endParaRPr>
          </a:p>
        </p:txBody>
      </p:sp>
      <p:pic>
        <p:nvPicPr>
          <p:cNvPr id="1294" name="Google Shape;1294;p19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295" name="Google Shape;1295;p197"/>
          <p:cNvSpPr txBox="1"/>
          <p:nvPr/>
        </p:nvSpPr>
        <p:spPr>
          <a:xfrm>
            <a:off x="0" y="1207175"/>
            <a:ext cx="9144000" cy="3936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ready</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http://hp-api.herokuapp.com/api/characters/students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id='contenidoGenerado'&gt;&lt;/div&gt;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id='notificacion'&gt;&lt;/div&gt;&lt;hr&gt;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idGenerado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a:t>
            </a:r>
            <a:r>
              <a:rPr lang="es-419" sz="1050">
                <a:solidFill>
                  <a:srgbClr val="F6F6F4"/>
                </a:solidFill>
                <a:latin typeface="Courier New"/>
                <a:ea typeface="Courier New"/>
                <a:cs typeface="Courier New"/>
                <a:sym typeface="Courier New"/>
              </a:rPr>
              <a:t>.name.</a:t>
            </a:r>
            <a:r>
              <a:rPr lang="es-419" sz="1050">
                <a:solidFill>
                  <a:srgbClr val="62E884"/>
                </a:solidFill>
                <a:latin typeface="Courier New"/>
                <a:ea typeface="Courier New"/>
                <a:cs typeface="Courier New"/>
                <a:sym typeface="Courier New"/>
              </a:rPr>
              <a:t>replace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#contenidoGenerado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`&lt;div height="300" style="float:left"&gt;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&lt;img src="</a:t>
            </a:r>
            <a:r>
              <a:rPr lang="es-419" sz="850">
                <a:solidFill>
                  <a:srgbClr val="F286C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estudiante</a:t>
            </a:r>
            <a:r>
              <a:rPr lang="es-419" sz="850">
                <a:solidFill>
                  <a:srgbClr val="F6F6F4"/>
                </a:solidFill>
                <a:latin typeface="Courier New"/>
                <a:ea typeface="Courier New"/>
                <a:cs typeface="Courier New"/>
                <a:sym typeface="Courier New"/>
              </a:rPr>
              <a:t>.image</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width="200" height="250"  style="margin:1"&gt;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&lt;h3&gt;</a:t>
            </a:r>
            <a:r>
              <a:rPr lang="es-419" sz="850">
                <a:solidFill>
                  <a:srgbClr val="F286C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estudiante</a:t>
            </a:r>
            <a:r>
              <a:rPr lang="es-419" sz="850">
                <a:solidFill>
                  <a:srgbClr val="F6F6F4"/>
                </a:solidFill>
                <a:latin typeface="Courier New"/>
                <a:ea typeface="Courier New"/>
                <a:cs typeface="Courier New"/>
                <a:sym typeface="Courier New"/>
              </a:rPr>
              <a:t>.name</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&lt;/h3&gt;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&lt;button id=</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idGenerado</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class="btnEstudiante"&gt;SELECCIONAR&lt;/button&gt;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.btnEstudiante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#notificacion</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`SELECCIONADO </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r>
              <a:rPr lang="es-419" sz="1050">
                <a:solidFill>
                  <a:srgbClr val="62E884"/>
                </a:solidFill>
                <a:latin typeface="Courier New"/>
                <a:ea typeface="Courier New"/>
                <a:cs typeface="Courier New"/>
                <a:sym typeface="Courier New"/>
              </a:rPr>
              <a:t>replace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96" name="Google Shape;1296;p19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98"/>
          <p:cNvSpPr txBox="1"/>
          <p:nvPr/>
        </p:nvSpPr>
        <p:spPr>
          <a:xfrm>
            <a:off x="475500" y="88200"/>
            <a:ext cx="81930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Solución propuesta </a:t>
            </a:r>
            <a:r>
              <a:rPr b="1" lang="es-419" sz="3200">
                <a:solidFill>
                  <a:schemeClr val="dk1"/>
                </a:solidFill>
                <a:latin typeface="DM Sans"/>
                <a:ea typeface="DM Sans"/>
                <a:cs typeface="DM Sans"/>
                <a:sym typeface="DM Sans"/>
              </a:rPr>
              <a:t>Actividad</a:t>
            </a:r>
            <a:r>
              <a:rPr b="1" lang="es-419" sz="3200">
                <a:solidFill>
                  <a:schemeClr val="dk1"/>
                </a:solidFill>
                <a:latin typeface="DM Sans"/>
                <a:ea typeface="DM Sans"/>
                <a:cs typeface="DM Sans"/>
                <a:sym typeface="DM Sans"/>
              </a:rPr>
              <a:t> 5</a:t>
            </a:r>
            <a:endParaRPr b="1" sz="3200">
              <a:solidFill>
                <a:schemeClr val="dk1"/>
              </a:solidFill>
              <a:latin typeface="DM Sans"/>
              <a:ea typeface="DM Sans"/>
              <a:cs typeface="DM Sans"/>
              <a:sym typeface="DM Sans"/>
            </a:endParaRPr>
          </a:p>
        </p:txBody>
      </p:sp>
      <p:pic>
        <p:nvPicPr>
          <p:cNvPr id="1302" name="Google Shape;1302;p19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303" name="Google Shape;1303;p198"/>
          <p:cNvSpPr txBox="1"/>
          <p:nvPr/>
        </p:nvSpPr>
        <p:spPr>
          <a:xfrm>
            <a:off x="0" y="716100"/>
            <a:ext cx="9144000" cy="4427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prepend</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&lt;div&gt;BUSCAR: &lt;input id='busqueda' type='text'&gt;&lt;/div&gt;&lt;hr&gt;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lista</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#contenidoGenerado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empty</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for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of</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lista</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idGenerado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62E884"/>
                </a:solidFill>
                <a:latin typeface="Courier New"/>
                <a:ea typeface="Courier New"/>
                <a:cs typeface="Courier New"/>
                <a:sym typeface="Courier New"/>
              </a:rPr>
              <a:t>replace</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#contenidoGenerado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 height="300" style="float:left"&gt;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&lt;img src="</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.image</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width="200" height="250"  style="margin:1"&gt;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&lt;h3&gt;</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&lt;/h3&gt;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&lt;button id=</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idGenerado</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class="btnEstudiante"&gt;SELECCIONAR&lt;/button&gt;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.btnEstudiante</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#notificacion</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`SELECCIONADO </a:t>
            </a:r>
            <a:r>
              <a:rPr lang="es-419" sz="950">
                <a:solidFill>
                  <a:srgbClr val="F286C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.target.id.</a:t>
            </a:r>
            <a:r>
              <a:rPr lang="es-419" sz="950">
                <a:solidFill>
                  <a:srgbClr val="62E884"/>
                </a:solidFill>
                <a:latin typeface="Courier New"/>
                <a:ea typeface="Courier New"/>
                <a:cs typeface="Courier New"/>
                <a:sym typeface="Courier New"/>
              </a:rPr>
              <a:t>replace</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toUpperCase</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#busqueda</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keyup</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if</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.length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value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.target.value;</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filtrados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filter</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 </a:t>
            </a:r>
            <a:r>
              <a:rPr lang="es-419" sz="950">
                <a:solidFill>
                  <a:srgbClr val="F286C4"/>
                </a:solidFill>
                <a:latin typeface="Courier New"/>
                <a:ea typeface="Courier New"/>
                <a:cs typeface="Courier New"/>
                <a:sym typeface="Courier New"/>
              </a:rPr>
              <a: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.gender.</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 </a:t>
            </a:r>
            <a:r>
              <a:rPr lang="es-419" sz="950">
                <a:solidFill>
                  <a:srgbClr val="F286C4"/>
                </a:solidFill>
                <a:latin typeface="Courier New"/>
                <a:ea typeface="Courier New"/>
                <a:cs typeface="Courier New"/>
                <a:sym typeface="Courier New"/>
              </a:rPr>
              <a: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.house.</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if</a:t>
            </a:r>
            <a:r>
              <a:rPr lang="es-419" sz="950">
                <a:solidFill>
                  <a:srgbClr val="F6F6F4"/>
                </a:solidFill>
                <a:latin typeface="Courier New"/>
                <a:ea typeface="Courier New"/>
                <a:cs typeface="Courier New"/>
                <a:sym typeface="Courier New"/>
              </a:rPr>
              <a:t>(filtrados.length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(filtrados);</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else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04" name="Google Shape;1304;p19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99"/>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1310" name="Google Shape;1310;p199"/>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15</a:t>
            </a:r>
            <a:endParaRPr sz="1600">
              <a:solidFill>
                <a:schemeClr val="lt1"/>
              </a:solidFill>
              <a:latin typeface="DM Sans"/>
              <a:ea typeface="DM Sans"/>
              <a:cs typeface="DM Sans"/>
              <a:sym typeface="DM Sans"/>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20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es</a:t>
            </a:r>
            <a:endParaRPr b="1" sz="4000">
              <a:solidFill>
                <a:schemeClr val="dk1"/>
              </a:solidFill>
              <a:latin typeface="DM Sans"/>
              <a:ea typeface="DM Sans"/>
              <a:cs typeface="DM Sans"/>
              <a:sym typeface="DM Sans"/>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201"/>
          <p:cNvSpPr txBox="1"/>
          <p:nvPr/>
        </p:nvSpPr>
        <p:spPr>
          <a:xfrm>
            <a:off x="4597450" y="515975"/>
            <a:ext cx="41571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Actividad</a:t>
            </a:r>
            <a:r>
              <a:rPr b="1" lang="es-419" sz="3000">
                <a:solidFill>
                  <a:schemeClr val="dk1"/>
                </a:solidFill>
                <a:latin typeface="DM Sans"/>
                <a:ea typeface="DM Sans"/>
                <a:cs typeface="DM Sans"/>
                <a:sym typeface="DM Sans"/>
              </a:rPr>
              <a:t> 1</a:t>
            </a:r>
            <a:endParaRPr b="1" sz="3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App email spa - rutas</a:t>
            </a:r>
            <a:endParaRPr b="1" sz="3000">
              <a:solidFill>
                <a:schemeClr val="dk1"/>
              </a:solidFill>
              <a:latin typeface="DM Sans"/>
              <a:ea typeface="DM Sans"/>
              <a:cs typeface="DM Sans"/>
              <a:sym typeface="DM Sans"/>
            </a:endParaRPr>
          </a:p>
        </p:txBody>
      </p:sp>
      <p:sp>
        <p:nvSpPr>
          <p:cNvPr id="1321" name="Google Shape;1321;p201"/>
          <p:cNvSpPr txBox="1"/>
          <p:nvPr/>
        </p:nvSpPr>
        <p:spPr>
          <a:xfrm>
            <a:off x="4597450" y="3391012"/>
            <a:ext cx="4065000" cy="1200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1</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Recordemos que una aplicación SPA presenta la característica de brindar un conjunto significante de funcionalidades, sin refrescar la página. Determinamos rutas para definir qué interfaz renderizar en la única página de la aplicación.</a:t>
            </a:r>
            <a:endParaRPr sz="1100">
              <a:solidFill>
                <a:schemeClr val="dk2"/>
              </a:solidFill>
              <a:latin typeface="DM Sans"/>
              <a:ea typeface="DM Sans"/>
              <a:cs typeface="DM Sans"/>
              <a:sym typeface="DM Sans"/>
            </a:endParaRPr>
          </a:p>
        </p:txBody>
      </p:sp>
      <p:sp>
        <p:nvSpPr>
          <p:cNvPr id="1322" name="Google Shape;1322;p201"/>
          <p:cNvSpPr txBox="1"/>
          <p:nvPr/>
        </p:nvSpPr>
        <p:spPr>
          <a:xfrm>
            <a:off x="4597450" y="1510600"/>
            <a:ext cx="4065000" cy="188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latin typeface="DM Sans"/>
                <a:ea typeface="DM Sans"/>
                <a:cs typeface="DM Sans"/>
                <a:sym typeface="DM Sans"/>
              </a:rPr>
              <a:t>Declarar un array de al menos tres (3) rutas, el cual usaremos para construir un simulador de tipo email.  La app tendrá una arquitectura single-page application, y su funcionalidades mínimas deberán ser las siguientes:</a:t>
            </a:r>
            <a:endParaRPr sz="1150">
              <a:latin typeface="DM Sans"/>
              <a:ea typeface="DM Sans"/>
              <a:cs typeface="DM Sans"/>
              <a:sym typeface="DM Sans"/>
            </a:endParaRPr>
          </a:p>
          <a:p>
            <a:pPr indent="-301625" lvl="0" marL="457200" rtl="0" algn="l">
              <a:spcBef>
                <a:spcPts val="800"/>
              </a:spcBef>
              <a:spcAft>
                <a:spcPts val="0"/>
              </a:spcAft>
              <a:buClr>
                <a:srgbClr val="EA90FF"/>
              </a:buClr>
              <a:buSzPts val="1150"/>
              <a:buFont typeface="DM Sans"/>
              <a:buChar char="✓"/>
            </a:pPr>
            <a:r>
              <a:rPr lang="es-419" sz="1150">
                <a:latin typeface="DM Sans"/>
                <a:ea typeface="DM Sans"/>
                <a:cs typeface="DM Sans"/>
                <a:sym typeface="DM Sans"/>
              </a:rPr>
              <a:t>“Enviar”: una interfaz para enviar mails.</a:t>
            </a:r>
            <a:endParaRPr sz="1150">
              <a:latin typeface="DM Sans"/>
              <a:ea typeface="DM Sans"/>
              <a:cs typeface="DM Sans"/>
              <a:sym typeface="DM Sans"/>
            </a:endParaRPr>
          </a:p>
          <a:p>
            <a:pPr indent="-301625" lvl="0" marL="457200" rtl="0" algn="l">
              <a:spcBef>
                <a:spcPts val="0"/>
              </a:spcBef>
              <a:spcAft>
                <a:spcPts val="0"/>
              </a:spcAft>
              <a:buClr>
                <a:srgbClr val="EA90FF"/>
              </a:buClr>
              <a:buSzPts val="1150"/>
              <a:buFont typeface="DM Sans"/>
              <a:buChar char="✓"/>
            </a:pPr>
            <a:r>
              <a:rPr lang="es-419" sz="1150">
                <a:latin typeface="DM Sans"/>
                <a:ea typeface="DM Sans"/>
                <a:cs typeface="DM Sans"/>
                <a:sym typeface="DM Sans"/>
              </a:rPr>
              <a:t>“Enviados”: una interfaz para visualizar los enviados.</a:t>
            </a:r>
            <a:endParaRPr sz="1150">
              <a:latin typeface="DM Sans"/>
              <a:ea typeface="DM Sans"/>
              <a:cs typeface="DM Sans"/>
              <a:sym typeface="DM Sans"/>
            </a:endParaRPr>
          </a:p>
          <a:p>
            <a:pPr indent="-301625" lvl="0" marL="457200" rtl="0" algn="l">
              <a:spcBef>
                <a:spcPts val="0"/>
              </a:spcBef>
              <a:spcAft>
                <a:spcPts val="0"/>
              </a:spcAft>
              <a:buClr>
                <a:srgbClr val="EA90FF"/>
              </a:buClr>
              <a:buSzPts val="1150"/>
              <a:buFont typeface="DM Sans"/>
              <a:buChar char="✓"/>
            </a:pPr>
            <a:r>
              <a:rPr lang="es-419" sz="1150">
                <a:latin typeface="DM Sans"/>
                <a:ea typeface="DM Sans"/>
                <a:cs typeface="DM Sans"/>
                <a:sym typeface="DM Sans"/>
              </a:rPr>
              <a:t>“Papelera”: una interfaz donde ver los mails eliminados.</a:t>
            </a:r>
            <a:endParaRPr sz="1350">
              <a:latin typeface="DM Sans"/>
              <a:ea typeface="DM Sans"/>
              <a:cs typeface="DM Sans"/>
              <a:sym typeface="DM Sans"/>
            </a:endParaRPr>
          </a:p>
        </p:txBody>
      </p:sp>
      <p:pic>
        <p:nvPicPr>
          <p:cNvPr id="1323" name="Google Shape;1323;p201" title="ícono de codertips"/>
          <p:cNvPicPr preferRelativeResize="0"/>
          <p:nvPr/>
        </p:nvPicPr>
        <p:blipFill>
          <a:blip r:embed="rId3">
            <a:alphaModFix/>
          </a:blip>
          <a:stretch>
            <a:fillRect/>
          </a:stretch>
        </p:blipFill>
        <p:spPr>
          <a:xfrm>
            <a:off x="4717172" y="3849432"/>
            <a:ext cx="283743" cy="283743"/>
          </a:xfrm>
          <a:prstGeom prst="rect">
            <a:avLst/>
          </a:prstGeom>
          <a:noFill/>
          <a:ln>
            <a:noFill/>
          </a:ln>
        </p:spPr>
      </p:pic>
      <p:pic>
        <p:nvPicPr>
          <p:cNvPr id="1324" name="Google Shape;1324;p201"/>
          <p:cNvPicPr preferRelativeResize="0"/>
          <p:nvPr/>
        </p:nvPicPr>
        <p:blipFill rotWithShape="1">
          <a:blip r:embed="rId4">
            <a:alphaModFix/>
          </a:blip>
          <a:srcRect b="0" l="10960" r="0" t="0"/>
          <a:stretch/>
        </p:blipFill>
        <p:spPr>
          <a:xfrm>
            <a:off x="0" y="0"/>
            <a:ext cx="4404325" cy="5143499"/>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02"/>
          <p:cNvSpPr txBox="1"/>
          <p:nvPr/>
        </p:nvSpPr>
        <p:spPr>
          <a:xfrm>
            <a:off x="4597450" y="468275"/>
            <a:ext cx="4227600" cy="98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Actividad</a:t>
            </a:r>
            <a:r>
              <a:rPr b="1" lang="es-419" sz="2900">
                <a:solidFill>
                  <a:schemeClr val="dk1"/>
                </a:solidFill>
                <a:latin typeface="DM Sans"/>
                <a:ea typeface="DM Sans"/>
                <a:cs typeface="DM Sans"/>
                <a:sym typeface="DM Sans"/>
              </a:rPr>
              <a:t> 2</a:t>
            </a:r>
            <a:endParaRPr b="1" sz="29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rPr b="1" lang="es-419" sz="2900">
                <a:solidFill>
                  <a:schemeClr val="dk1"/>
                </a:solidFill>
                <a:latin typeface="DM Sans"/>
                <a:ea typeface="DM Sans"/>
                <a:cs typeface="DM Sans"/>
                <a:sym typeface="DM Sans"/>
              </a:rPr>
              <a:t>App email spa - enviar</a:t>
            </a:r>
            <a:endParaRPr b="1" sz="3300">
              <a:solidFill>
                <a:schemeClr val="dk1"/>
              </a:solidFill>
              <a:latin typeface="DM Sans"/>
              <a:ea typeface="DM Sans"/>
              <a:cs typeface="DM Sans"/>
              <a:sym typeface="DM Sans"/>
            </a:endParaRPr>
          </a:p>
        </p:txBody>
      </p:sp>
      <p:sp>
        <p:nvSpPr>
          <p:cNvPr id="1330" name="Google Shape;1330;p202"/>
          <p:cNvSpPr txBox="1"/>
          <p:nvPr/>
        </p:nvSpPr>
        <p:spPr>
          <a:xfrm>
            <a:off x="4571650" y="1456475"/>
            <a:ext cx="4065000" cy="19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Renderizar una interfaz que permita realizar la simulación del envío de un correo electrónico a cierta dirección. Con la intención de manejar un respuesta del servidor, se propone realizar una petición POST con AJAX a la API JSONPlaceholder (</a:t>
            </a:r>
            <a:r>
              <a:rPr lang="es-419" sz="1250" u="sng">
                <a:solidFill>
                  <a:schemeClr val="hlink"/>
                </a:solidFill>
                <a:latin typeface="DM Sans"/>
                <a:ea typeface="DM Sans"/>
                <a:cs typeface="DM Sans"/>
                <a:sym typeface="DM Sans"/>
                <a:hlinkClick r:id="rId3"/>
              </a:rPr>
              <a:t>jsonplaceholder.typicode.com/posts</a:t>
            </a:r>
            <a:r>
              <a:rPr lang="es-419" sz="1250">
                <a:latin typeface="DM Sans"/>
                <a:ea typeface="DM Sans"/>
                <a:cs typeface="DM Sans"/>
                <a:sym typeface="DM Sans"/>
              </a:rPr>
              <a:t>).</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Una vez confirmada la petición, instanciar un objeto </a:t>
            </a:r>
            <a:r>
              <a:rPr lang="es-419" sz="1250">
                <a:solidFill>
                  <a:schemeClr val="accent4"/>
                </a:solidFill>
                <a:latin typeface="DM Sans"/>
                <a:ea typeface="DM Sans"/>
                <a:cs typeface="DM Sans"/>
                <a:sym typeface="DM Sans"/>
              </a:rPr>
              <a:t>Email</a:t>
            </a:r>
            <a:r>
              <a:rPr lang="es-419" sz="1250">
                <a:latin typeface="DM Sans"/>
                <a:ea typeface="DM Sans"/>
                <a:cs typeface="DM Sans"/>
                <a:sym typeface="DM Sans"/>
              </a:rPr>
              <a:t>, y asociarlo a un array de emails, efectuando una salida de confirmación de envío al usuario.</a:t>
            </a:r>
            <a:endParaRPr sz="1250">
              <a:latin typeface="DM Sans"/>
              <a:ea typeface="DM Sans"/>
              <a:cs typeface="DM Sans"/>
              <a:sym typeface="DM Sans"/>
            </a:endParaRPr>
          </a:p>
        </p:txBody>
      </p:sp>
      <p:sp>
        <p:nvSpPr>
          <p:cNvPr id="1331" name="Google Shape;1331;p202"/>
          <p:cNvSpPr txBox="1"/>
          <p:nvPr/>
        </p:nvSpPr>
        <p:spPr>
          <a:xfrm>
            <a:off x="4571650" y="3372887"/>
            <a:ext cx="4065000" cy="1200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2</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La simulación del envío del mail, usando un POST con AJAX, nos permite codificar un comportamiento real de comunicación frontend-backend. Técnicamente, el email no se envía correctamente hasta que el backend confirme el envío.</a:t>
            </a:r>
            <a:endParaRPr sz="1100">
              <a:solidFill>
                <a:schemeClr val="accent4"/>
              </a:solidFill>
              <a:latin typeface="DM Sans"/>
              <a:ea typeface="DM Sans"/>
              <a:cs typeface="DM Sans"/>
              <a:sym typeface="DM Sans"/>
            </a:endParaRPr>
          </a:p>
        </p:txBody>
      </p:sp>
      <p:pic>
        <p:nvPicPr>
          <p:cNvPr id="1332" name="Google Shape;1332;p202" title="ícono de codertips"/>
          <p:cNvPicPr preferRelativeResize="0"/>
          <p:nvPr/>
        </p:nvPicPr>
        <p:blipFill>
          <a:blip r:embed="rId4">
            <a:alphaModFix/>
          </a:blip>
          <a:stretch>
            <a:fillRect/>
          </a:stretch>
        </p:blipFill>
        <p:spPr>
          <a:xfrm>
            <a:off x="4690747" y="3831307"/>
            <a:ext cx="283743" cy="283743"/>
          </a:xfrm>
          <a:prstGeom prst="rect">
            <a:avLst/>
          </a:prstGeom>
          <a:noFill/>
          <a:ln>
            <a:noFill/>
          </a:ln>
        </p:spPr>
      </p:pic>
      <p:pic>
        <p:nvPicPr>
          <p:cNvPr id="1333" name="Google Shape;1333;p202"/>
          <p:cNvPicPr preferRelativeResize="0"/>
          <p:nvPr/>
        </p:nvPicPr>
        <p:blipFill rotWithShape="1">
          <a:blip r:embed="rId5">
            <a:alphaModFix/>
          </a:blip>
          <a:srcRect b="0" l="17747" r="8734" t="0"/>
          <a:stretch/>
        </p:blipFill>
        <p:spPr>
          <a:xfrm>
            <a:off x="0" y="525"/>
            <a:ext cx="4407700" cy="51435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203"/>
          <p:cNvSpPr txBox="1"/>
          <p:nvPr/>
        </p:nvSpPr>
        <p:spPr>
          <a:xfrm>
            <a:off x="4597450" y="468263"/>
            <a:ext cx="4039200" cy="1431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Actividad</a:t>
            </a:r>
            <a:r>
              <a:rPr b="1" lang="es-419" sz="3000">
                <a:solidFill>
                  <a:schemeClr val="dk1"/>
                </a:solidFill>
                <a:latin typeface="DM Sans"/>
                <a:ea typeface="DM Sans"/>
                <a:cs typeface="DM Sans"/>
                <a:sym typeface="DM Sans"/>
              </a:rPr>
              <a:t> 3</a:t>
            </a:r>
            <a:endParaRPr b="1" sz="3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App email spa - enviados</a:t>
            </a:r>
            <a:endParaRPr b="1" sz="3000">
              <a:solidFill>
                <a:schemeClr val="dk1"/>
              </a:solidFill>
              <a:latin typeface="DM Sans"/>
              <a:ea typeface="DM Sans"/>
              <a:cs typeface="DM Sans"/>
              <a:sym typeface="DM Sans"/>
            </a:endParaRPr>
          </a:p>
        </p:txBody>
      </p:sp>
      <p:sp>
        <p:nvSpPr>
          <p:cNvPr id="1339" name="Google Shape;1339;p203"/>
          <p:cNvSpPr txBox="1"/>
          <p:nvPr/>
        </p:nvSpPr>
        <p:spPr>
          <a:xfrm>
            <a:off x="4597450" y="1771338"/>
            <a:ext cx="40392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latin typeface="DM Sans"/>
                <a:ea typeface="DM Sans"/>
                <a:cs typeface="DM Sans"/>
                <a:sym typeface="DM Sans"/>
              </a:rPr>
              <a:t>Renderizar una interfaz que permita visualizar los emails enviados de la aplicación. Ya que el backend al que realizamos los envíos de emails (JSONPlaceholder) no almacena nuestros correos, el array de “emails” generado en la actividad 2 representa la colección de enviados. Si queremos que la información persista al cierre de la aplicación, podemos almacenar el array en </a:t>
            </a:r>
            <a:r>
              <a:rPr lang="es-419" sz="1150">
                <a:solidFill>
                  <a:schemeClr val="accent4"/>
                </a:solidFill>
                <a:latin typeface="DM Sans"/>
                <a:ea typeface="DM Sans"/>
                <a:cs typeface="DM Sans"/>
                <a:sym typeface="DM Sans"/>
              </a:rPr>
              <a:t>localstorage</a:t>
            </a:r>
            <a:r>
              <a:rPr lang="es-419" sz="1150">
                <a:latin typeface="DM Sans"/>
                <a:ea typeface="DM Sans"/>
                <a:cs typeface="DM Sans"/>
                <a:sym typeface="DM Sans"/>
              </a:rPr>
              <a:t>.</a:t>
            </a:r>
            <a:endParaRPr sz="1150">
              <a:highlight>
                <a:schemeClr val="accent6"/>
              </a:highlight>
              <a:latin typeface="DM Sans"/>
              <a:ea typeface="DM Sans"/>
              <a:cs typeface="DM Sans"/>
              <a:sym typeface="DM Sans"/>
            </a:endParaRPr>
          </a:p>
        </p:txBody>
      </p:sp>
      <p:sp>
        <p:nvSpPr>
          <p:cNvPr id="1340" name="Google Shape;1340;p203"/>
          <p:cNvSpPr txBox="1"/>
          <p:nvPr/>
        </p:nvSpPr>
        <p:spPr>
          <a:xfrm>
            <a:off x="4584550" y="3329500"/>
            <a:ext cx="4065000" cy="12621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000">
                <a:solidFill>
                  <a:schemeClr val="dk1"/>
                </a:solidFill>
                <a:latin typeface="DM Sans"/>
                <a:ea typeface="DM Sans"/>
                <a:cs typeface="DM Sans"/>
                <a:sym typeface="DM Sans"/>
              </a:rPr>
              <a:t>Notas actividad 3</a:t>
            </a:r>
            <a:endParaRPr b="1" sz="1000">
              <a:solidFill>
                <a:schemeClr val="dk1"/>
              </a:solidFill>
              <a:latin typeface="DM Sans"/>
              <a:ea typeface="DM Sans"/>
              <a:cs typeface="DM Sans"/>
              <a:sym typeface="DM Sans"/>
            </a:endParaRPr>
          </a:p>
          <a:p>
            <a:pPr indent="0" lvl="0" marL="450000" rtl="0" algn="l">
              <a:spcBef>
                <a:spcPts val="0"/>
              </a:spcBef>
              <a:spcAft>
                <a:spcPts val="0"/>
              </a:spcAft>
              <a:buNone/>
            </a:pPr>
            <a:r>
              <a:rPr lang="es-419" sz="1000">
                <a:solidFill>
                  <a:schemeClr val="dk2"/>
                </a:solidFill>
                <a:latin typeface="DM Sans"/>
                <a:ea typeface="DM Sans"/>
                <a:cs typeface="DM Sans"/>
                <a:sym typeface="DM Sans"/>
              </a:rPr>
              <a:t>Todo aplicación web cuenta con un backend, en el cual se almacena la información de la aplicación. Los emails enviados, dado que estamos simulando un comportamiento de envio, no se almacenan en el servidor con el POST realizado, por ende, esa información sólo se administra de forma local.</a:t>
            </a:r>
            <a:endParaRPr sz="1000">
              <a:solidFill>
                <a:schemeClr val="dk2"/>
              </a:solidFill>
              <a:latin typeface="DM Sans"/>
              <a:ea typeface="DM Sans"/>
              <a:cs typeface="DM Sans"/>
              <a:sym typeface="DM Sans"/>
            </a:endParaRPr>
          </a:p>
        </p:txBody>
      </p:sp>
      <p:pic>
        <p:nvPicPr>
          <p:cNvPr id="1341" name="Google Shape;1341;p203" title="ícono de codertips"/>
          <p:cNvPicPr preferRelativeResize="0"/>
          <p:nvPr/>
        </p:nvPicPr>
        <p:blipFill>
          <a:blip r:embed="rId3">
            <a:alphaModFix/>
          </a:blip>
          <a:stretch>
            <a:fillRect/>
          </a:stretch>
        </p:blipFill>
        <p:spPr>
          <a:xfrm>
            <a:off x="4717172" y="3818682"/>
            <a:ext cx="283743" cy="283743"/>
          </a:xfrm>
          <a:prstGeom prst="rect">
            <a:avLst/>
          </a:prstGeom>
          <a:noFill/>
          <a:ln>
            <a:noFill/>
          </a:ln>
        </p:spPr>
      </p:pic>
      <p:pic>
        <p:nvPicPr>
          <p:cNvPr id="1342" name="Google Shape;1342;p203"/>
          <p:cNvPicPr preferRelativeResize="0"/>
          <p:nvPr/>
        </p:nvPicPr>
        <p:blipFill rotWithShape="1">
          <a:blip r:embed="rId4">
            <a:alphaModFix/>
          </a:blip>
          <a:srcRect b="0" l="8391" r="18828" t="0"/>
          <a:stretch/>
        </p:blipFill>
        <p:spPr>
          <a:xfrm>
            <a:off x="0" y="0"/>
            <a:ext cx="4419724" cy="51435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04"/>
          <p:cNvSpPr txBox="1"/>
          <p:nvPr/>
        </p:nvSpPr>
        <p:spPr>
          <a:xfrm>
            <a:off x="4597500" y="468275"/>
            <a:ext cx="4071000" cy="134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Actividad</a:t>
            </a:r>
            <a:r>
              <a:rPr b="1" lang="es-419" sz="2800">
                <a:solidFill>
                  <a:schemeClr val="dk1"/>
                </a:solidFill>
                <a:latin typeface="DM Sans"/>
                <a:ea typeface="DM Sans"/>
                <a:cs typeface="DM Sans"/>
                <a:sym typeface="DM Sans"/>
              </a:rPr>
              <a:t> 4</a:t>
            </a:r>
            <a:endParaRPr b="1" sz="28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App email spa - papelera</a:t>
            </a:r>
            <a:endParaRPr b="1" sz="2800">
              <a:solidFill>
                <a:schemeClr val="dk1"/>
              </a:solidFill>
              <a:latin typeface="DM Sans"/>
              <a:ea typeface="DM Sans"/>
              <a:cs typeface="DM Sans"/>
              <a:sym typeface="DM Sans"/>
            </a:endParaRPr>
          </a:p>
        </p:txBody>
      </p:sp>
      <p:sp>
        <p:nvSpPr>
          <p:cNvPr id="1348" name="Google Shape;1348;p204"/>
          <p:cNvSpPr txBox="1"/>
          <p:nvPr/>
        </p:nvSpPr>
        <p:spPr>
          <a:xfrm>
            <a:off x="4613400" y="1726550"/>
            <a:ext cx="40650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latin typeface="DM Sans"/>
                <a:ea typeface="DM Sans"/>
                <a:cs typeface="DM Sans"/>
                <a:sym typeface="DM Sans"/>
              </a:rPr>
              <a:t>En la interfaz de la actividad 3, agregar un botòn por cada email, el cual al presionarlo elimine la instancia del array de enviados, asociando el objeto a una colección “papelera”. Luego, renderizar una interfaz que permita visualizar los emails en papelera de la aplicación.</a:t>
            </a:r>
            <a:endParaRPr sz="1150">
              <a:latin typeface="DM Sans"/>
              <a:ea typeface="DM Sans"/>
              <a:cs typeface="DM Sans"/>
              <a:sym typeface="DM Sans"/>
            </a:endParaRPr>
          </a:p>
          <a:p>
            <a:pPr indent="0" lvl="0" marL="0" rtl="0" algn="l">
              <a:spcBef>
                <a:spcPts val="0"/>
              </a:spcBef>
              <a:spcAft>
                <a:spcPts val="0"/>
              </a:spcAft>
              <a:buNone/>
            </a:pPr>
            <a:r>
              <a:rPr lang="es-419" sz="1150">
                <a:latin typeface="DM Sans"/>
                <a:ea typeface="DM Sans"/>
                <a:cs typeface="DM Sans"/>
                <a:sym typeface="DM Sans"/>
              </a:rPr>
              <a:t>También podemos manejar una respuesta del servidor, realizando una petición DELETE con AJAX a la API de JSONPlaceholder (jsonplaceholder.typicode.com/posts/1), por cada email enviado a la papelera.</a:t>
            </a:r>
            <a:endParaRPr sz="1150">
              <a:latin typeface="DM Sans"/>
              <a:ea typeface="DM Sans"/>
              <a:cs typeface="DM Sans"/>
              <a:sym typeface="DM Sans"/>
            </a:endParaRPr>
          </a:p>
        </p:txBody>
      </p:sp>
      <p:sp>
        <p:nvSpPr>
          <p:cNvPr id="1349" name="Google Shape;1349;p204"/>
          <p:cNvSpPr txBox="1"/>
          <p:nvPr/>
        </p:nvSpPr>
        <p:spPr>
          <a:xfrm>
            <a:off x="4600500" y="3637312"/>
            <a:ext cx="4065000" cy="954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000">
                <a:solidFill>
                  <a:schemeClr val="dk1"/>
                </a:solidFill>
                <a:latin typeface="DM Sans"/>
                <a:ea typeface="DM Sans"/>
                <a:cs typeface="DM Sans"/>
                <a:sym typeface="DM Sans"/>
              </a:rPr>
              <a:t>Notas actividad 4</a:t>
            </a:r>
            <a:endParaRPr b="1" sz="1000">
              <a:solidFill>
                <a:schemeClr val="dk1"/>
              </a:solidFill>
              <a:latin typeface="DM Sans"/>
              <a:ea typeface="DM Sans"/>
              <a:cs typeface="DM Sans"/>
              <a:sym typeface="DM Sans"/>
            </a:endParaRPr>
          </a:p>
          <a:p>
            <a:pPr indent="0" lvl="0" marL="450000" rtl="0" algn="l">
              <a:spcBef>
                <a:spcPts val="0"/>
              </a:spcBef>
              <a:spcAft>
                <a:spcPts val="0"/>
              </a:spcAft>
              <a:buNone/>
            </a:pPr>
            <a:r>
              <a:rPr lang="es-419" sz="1000">
                <a:solidFill>
                  <a:schemeClr val="dk2"/>
                </a:solidFill>
                <a:latin typeface="DM Sans"/>
                <a:ea typeface="DM Sans"/>
                <a:cs typeface="DM Sans"/>
                <a:sym typeface="DM Sans"/>
              </a:rPr>
              <a:t>Con el método </a:t>
            </a:r>
            <a:r>
              <a:rPr lang="es-419" sz="1000">
                <a:solidFill>
                  <a:schemeClr val="accent4"/>
                </a:solidFill>
                <a:latin typeface="DM Sans"/>
                <a:ea typeface="DM Sans"/>
                <a:cs typeface="DM Sans"/>
                <a:sym typeface="DM Sans"/>
              </a:rPr>
              <a:t>$.ajax()</a:t>
            </a:r>
            <a:r>
              <a:rPr lang="es-419" sz="1000">
                <a:solidFill>
                  <a:schemeClr val="dk2"/>
                </a:solidFill>
                <a:latin typeface="DM Sans"/>
                <a:ea typeface="DM Sans"/>
                <a:cs typeface="DM Sans"/>
                <a:sym typeface="DM Sans"/>
              </a:rPr>
              <a:t> de jQuery, podemos simular la petición DELETE. Generalmente,  el pedido de eliminación al backend se presupone uno a uno, por lo cual hay que enviar el ID del elemento a eliminar en la ruta.</a:t>
            </a:r>
            <a:endParaRPr sz="1000">
              <a:solidFill>
                <a:schemeClr val="dk2"/>
              </a:solidFill>
              <a:latin typeface="DM Sans"/>
              <a:ea typeface="DM Sans"/>
              <a:cs typeface="DM Sans"/>
              <a:sym typeface="DM Sans"/>
            </a:endParaRPr>
          </a:p>
        </p:txBody>
      </p:sp>
      <p:pic>
        <p:nvPicPr>
          <p:cNvPr id="1350" name="Google Shape;1350;p204" title="ícono de codertips"/>
          <p:cNvPicPr preferRelativeResize="0"/>
          <p:nvPr/>
        </p:nvPicPr>
        <p:blipFill>
          <a:blip r:embed="rId3">
            <a:alphaModFix/>
          </a:blip>
          <a:stretch>
            <a:fillRect/>
          </a:stretch>
        </p:blipFill>
        <p:spPr>
          <a:xfrm>
            <a:off x="4717222" y="3972582"/>
            <a:ext cx="283743" cy="283743"/>
          </a:xfrm>
          <a:prstGeom prst="rect">
            <a:avLst/>
          </a:prstGeom>
          <a:noFill/>
          <a:ln>
            <a:noFill/>
          </a:ln>
        </p:spPr>
      </p:pic>
      <p:pic>
        <p:nvPicPr>
          <p:cNvPr id="1351" name="Google Shape;1351;p204"/>
          <p:cNvPicPr preferRelativeResize="0"/>
          <p:nvPr/>
        </p:nvPicPr>
        <p:blipFill rotWithShape="1">
          <a:blip r:embed="rId4">
            <a:alphaModFix/>
          </a:blip>
          <a:srcRect b="0" l="26875" r="10566" t="0"/>
          <a:stretch/>
        </p:blipFill>
        <p:spPr>
          <a:xfrm>
            <a:off x="0" y="-8100"/>
            <a:ext cx="4413675" cy="5159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70"/>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303" name="Google Shape;303;p70"/>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EJERCICIO </a:t>
            </a:r>
            <a:r>
              <a:rPr b="1" lang="es-419" sz="1800">
                <a:solidFill>
                  <a:schemeClr val="lt1"/>
                </a:solidFill>
                <a:latin typeface="DM Sans"/>
                <a:ea typeface="DM Sans"/>
                <a:cs typeface="DM Sans"/>
                <a:sym typeface="DM Sans"/>
              </a:rPr>
              <a:t>2</a:t>
            </a:r>
            <a:endParaRPr sz="1600">
              <a:solidFill>
                <a:schemeClr val="lt1"/>
              </a:solidFill>
              <a:latin typeface="DM Sans"/>
              <a:ea typeface="DM Sans"/>
              <a:cs typeface="DM Sans"/>
              <a:sym typeface="DM Sans"/>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205"/>
          <p:cNvSpPr txBox="1"/>
          <p:nvPr/>
        </p:nvSpPr>
        <p:spPr>
          <a:xfrm>
            <a:off x="4499650" y="468275"/>
            <a:ext cx="4210800" cy="98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Actividad</a:t>
            </a:r>
            <a:r>
              <a:rPr b="1" lang="es-419" sz="2900">
                <a:solidFill>
                  <a:schemeClr val="dk1"/>
                </a:solidFill>
                <a:latin typeface="DM Sans"/>
                <a:ea typeface="DM Sans"/>
                <a:cs typeface="DM Sans"/>
                <a:sym typeface="DM Sans"/>
              </a:rPr>
              <a:t> 5</a:t>
            </a:r>
            <a:endParaRPr b="1" sz="29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App email spa - router</a:t>
            </a:r>
            <a:endParaRPr b="1" sz="2900">
              <a:solidFill>
                <a:schemeClr val="dk1"/>
              </a:solidFill>
              <a:latin typeface="DM Sans"/>
              <a:ea typeface="DM Sans"/>
              <a:cs typeface="DM Sans"/>
              <a:sym typeface="DM Sans"/>
            </a:endParaRPr>
          </a:p>
        </p:txBody>
      </p:sp>
      <p:sp>
        <p:nvSpPr>
          <p:cNvPr id="1357" name="Google Shape;1357;p205"/>
          <p:cNvSpPr txBox="1"/>
          <p:nvPr/>
        </p:nvSpPr>
        <p:spPr>
          <a:xfrm>
            <a:off x="4499650" y="3221800"/>
            <a:ext cx="4149900" cy="1369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5</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El usuario puede solicitar una u otra ruta, haciendo clic en distintas etiquetas enlaces de la aplicación. Recordemos que la estrategia que mostramos en clase es emplear el </a:t>
            </a:r>
            <a:r>
              <a:rPr lang="es-419" sz="1100">
                <a:solidFill>
                  <a:schemeClr val="accent4"/>
                </a:solidFill>
                <a:latin typeface="DM Sans"/>
                <a:ea typeface="DM Sans"/>
                <a:cs typeface="DM Sans"/>
                <a:sym typeface="DM Sans"/>
              </a:rPr>
              <a:t>hash(#)</a:t>
            </a:r>
            <a:r>
              <a:rPr lang="es-419" sz="1100">
                <a:solidFill>
                  <a:schemeClr val="dk2"/>
                </a:solidFill>
                <a:latin typeface="DM Sans"/>
                <a:ea typeface="DM Sans"/>
                <a:cs typeface="DM Sans"/>
                <a:sym typeface="DM Sans"/>
              </a:rPr>
              <a:t>, y detectar el evento </a:t>
            </a:r>
            <a:r>
              <a:rPr lang="es-419" sz="1100" u="sng">
                <a:solidFill>
                  <a:schemeClr val="hlink"/>
                </a:solidFill>
                <a:latin typeface="DM Sans"/>
                <a:ea typeface="DM Sans"/>
                <a:cs typeface="DM Sans"/>
                <a:sym typeface="DM Sans"/>
                <a:hlinkClick r:id="rId3"/>
              </a:rPr>
              <a:t>hashchange </a:t>
            </a:r>
            <a:r>
              <a:rPr lang="es-419" sz="1100">
                <a:solidFill>
                  <a:schemeClr val="dk2"/>
                </a:solidFill>
                <a:latin typeface="DM Sans"/>
                <a:ea typeface="DM Sans"/>
                <a:cs typeface="DM Sans"/>
                <a:sym typeface="DM Sans"/>
              </a:rPr>
              <a:t>para determinar la solicitud de cambio de ruta.</a:t>
            </a:r>
            <a:endParaRPr sz="1100">
              <a:solidFill>
                <a:schemeClr val="dk2"/>
              </a:solidFill>
              <a:latin typeface="DM Sans"/>
              <a:ea typeface="DM Sans"/>
              <a:cs typeface="DM Sans"/>
              <a:sym typeface="DM Sans"/>
            </a:endParaRPr>
          </a:p>
        </p:txBody>
      </p:sp>
      <p:pic>
        <p:nvPicPr>
          <p:cNvPr id="1358" name="Google Shape;1358;p205" title="ícono de codertips"/>
          <p:cNvPicPr preferRelativeResize="0"/>
          <p:nvPr/>
        </p:nvPicPr>
        <p:blipFill>
          <a:blip r:embed="rId4">
            <a:alphaModFix/>
          </a:blip>
          <a:stretch>
            <a:fillRect/>
          </a:stretch>
        </p:blipFill>
        <p:spPr>
          <a:xfrm>
            <a:off x="4597447" y="3764832"/>
            <a:ext cx="283743" cy="283743"/>
          </a:xfrm>
          <a:prstGeom prst="rect">
            <a:avLst/>
          </a:prstGeom>
          <a:noFill/>
          <a:ln>
            <a:noFill/>
          </a:ln>
        </p:spPr>
      </p:pic>
      <p:sp>
        <p:nvSpPr>
          <p:cNvPr id="1359" name="Google Shape;1359;p205"/>
          <p:cNvSpPr txBox="1"/>
          <p:nvPr/>
        </p:nvSpPr>
        <p:spPr>
          <a:xfrm>
            <a:off x="4499650" y="1456475"/>
            <a:ext cx="41499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latin typeface="DM Sans"/>
                <a:ea typeface="DM Sans"/>
                <a:cs typeface="DM Sans"/>
                <a:sym typeface="DM Sans"/>
              </a:rPr>
              <a:t>Programar el </a:t>
            </a:r>
            <a:r>
              <a:rPr lang="es-419" sz="1100">
                <a:solidFill>
                  <a:schemeClr val="accent4"/>
                </a:solidFill>
                <a:latin typeface="DM Sans"/>
                <a:ea typeface="DM Sans"/>
                <a:cs typeface="DM Sans"/>
                <a:sym typeface="DM Sans"/>
              </a:rPr>
              <a:t>router SPA</a:t>
            </a:r>
            <a:r>
              <a:rPr lang="es-419" sz="1100">
                <a:latin typeface="DM Sans"/>
                <a:ea typeface="DM Sans"/>
                <a:cs typeface="DM Sans"/>
                <a:sym typeface="DM Sans"/>
              </a:rPr>
              <a:t>, que permitirá al usuario utilizar una interfaz en función del la ruta de acceso. El comportamiento del router de esta aplicación se resume a:</a:t>
            </a:r>
            <a:endParaRPr sz="1100">
              <a:latin typeface="DM Sans"/>
              <a:ea typeface="DM Sans"/>
              <a:cs typeface="DM Sans"/>
              <a:sym typeface="DM Sans"/>
            </a:endParaRPr>
          </a:p>
          <a:p>
            <a:pPr indent="-298450" lvl="0" marL="457200" rtl="0" algn="l">
              <a:spcBef>
                <a:spcPts val="0"/>
              </a:spcBef>
              <a:spcAft>
                <a:spcPts val="0"/>
              </a:spcAft>
              <a:buClr>
                <a:srgbClr val="EA90FF"/>
              </a:buClr>
              <a:buSzPts val="1100"/>
              <a:buFont typeface="DM Sans"/>
              <a:buChar char="✓"/>
            </a:pPr>
            <a:r>
              <a:rPr lang="es-419" sz="1100">
                <a:latin typeface="DM Sans"/>
                <a:ea typeface="DM Sans"/>
                <a:cs typeface="DM Sans"/>
                <a:sym typeface="DM Sans"/>
              </a:rPr>
              <a:t>Renderizar interfaz “enviar”, cuando el usuario solicite la ruta asociada a “enviar”.</a:t>
            </a:r>
            <a:endParaRPr sz="1100">
              <a:latin typeface="DM Sans"/>
              <a:ea typeface="DM Sans"/>
              <a:cs typeface="DM Sans"/>
              <a:sym typeface="DM Sans"/>
            </a:endParaRPr>
          </a:p>
          <a:p>
            <a:pPr indent="-298450" lvl="0" marL="457200" rtl="0" algn="l">
              <a:spcBef>
                <a:spcPts val="0"/>
              </a:spcBef>
              <a:spcAft>
                <a:spcPts val="0"/>
              </a:spcAft>
              <a:buClr>
                <a:srgbClr val="EA90FF"/>
              </a:buClr>
              <a:buSzPts val="1100"/>
              <a:buFont typeface="DM Sans"/>
              <a:buChar char="✓"/>
            </a:pPr>
            <a:r>
              <a:rPr lang="es-419" sz="1100">
                <a:latin typeface="DM Sans"/>
                <a:ea typeface="DM Sans"/>
                <a:cs typeface="DM Sans"/>
                <a:sym typeface="DM Sans"/>
              </a:rPr>
              <a:t>Renderizar interfaz “enviados”, cuando el usuario solicite la ruta asociada a “enviados”.</a:t>
            </a:r>
            <a:endParaRPr sz="1100">
              <a:latin typeface="DM Sans"/>
              <a:ea typeface="DM Sans"/>
              <a:cs typeface="DM Sans"/>
              <a:sym typeface="DM Sans"/>
            </a:endParaRPr>
          </a:p>
          <a:p>
            <a:pPr indent="-298450" lvl="0" marL="457200" rtl="0" algn="l">
              <a:spcBef>
                <a:spcPts val="0"/>
              </a:spcBef>
              <a:spcAft>
                <a:spcPts val="0"/>
              </a:spcAft>
              <a:buClr>
                <a:srgbClr val="EA90FF"/>
              </a:buClr>
              <a:buSzPts val="1100"/>
              <a:buFont typeface="DM Sans"/>
              <a:buChar char="✓"/>
            </a:pPr>
            <a:r>
              <a:rPr lang="es-419" sz="1100">
                <a:latin typeface="DM Sans"/>
                <a:ea typeface="DM Sans"/>
                <a:cs typeface="DM Sans"/>
                <a:sym typeface="DM Sans"/>
              </a:rPr>
              <a:t>Renderizar interfaz “`papelera”, cuando el usuario solicite la ruta asociada a “papelera”.</a:t>
            </a:r>
            <a:endParaRPr sz="1100">
              <a:highlight>
                <a:schemeClr val="accent6"/>
              </a:highlight>
              <a:latin typeface="DM Sans"/>
              <a:ea typeface="DM Sans"/>
              <a:cs typeface="DM Sans"/>
              <a:sym typeface="DM Sans"/>
            </a:endParaRPr>
          </a:p>
        </p:txBody>
      </p:sp>
      <p:pic>
        <p:nvPicPr>
          <p:cNvPr id="1360" name="Google Shape;1360;p205"/>
          <p:cNvPicPr preferRelativeResize="0"/>
          <p:nvPr/>
        </p:nvPicPr>
        <p:blipFill>
          <a:blip r:embed="rId5">
            <a:alphaModFix/>
          </a:blip>
          <a:stretch>
            <a:fillRect/>
          </a:stretch>
        </p:blipFill>
        <p:spPr>
          <a:xfrm>
            <a:off x="7811413" y="4692275"/>
            <a:ext cx="1150750" cy="267575"/>
          </a:xfrm>
          <a:prstGeom prst="rect">
            <a:avLst/>
          </a:prstGeom>
          <a:noFill/>
          <a:ln>
            <a:noFill/>
          </a:ln>
        </p:spPr>
      </p:pic>
      <p:pic>
        <p:nvPicPr>
          <p:cNvPr id="1361" name="Google Shape;1361;p205"/>
          <p:cNvPicPr preferRelativeResize="0"/>
          <p:nvPr/>
        </p:nvPicPr>
        <p:blipFill rotWithShape="1">
          <a:blip r:embed="rId6">
            <a:alphaModFix/>
          </a:blip>
          <a:srcRect b="0" l="26468" r="23191" t="0"/>
          <a:stretch/>
        </p:blipFill>
        <p:spPr>
          <a:xfrm>
            <a:off x="0" y="-16050"/>
            <a:ext cx="4413675" cy="5175601"/>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20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207"/>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1</a:t>
            </a:r>
            <a:endParaRPr b="1" sz="4000">
              <a:solidFill>
                <a:schemeClr val="dk1"/>
              </a:solidFill>
              <a:latin typeface="DM Sans"/>
              <a:ea typeface="DM Sans"/>
              <a:cs typeface="DM Sans"/>
              <a:sym typeface="DM Sans"/>
            </a:endParaRPr>
          </a:p>
        </p:txBody>
      </p:sp>
      <p:pic>
        <p:nvPicPr>
          <p:cNvPr id="1372" name="Google Shape;1372;p20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373" name="Google Shape;1373;p207"/>
          <p:cNvSpPr txBox="1"/>
          <p:nvPr/>
        </p:nvSpPr>
        <p:spPr>
          <a:xfrm>
            <a:off x="475500" y="1752150"/>
            <a:ext cx="8193000" cy="1639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routes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/enviados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listar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/papelera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eliminados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208"/>
          <p:cNvSpPr txBox="1"/>
          <p:nvPr/>
        </p:nvSpPr>
        <p:spPr>
          <a:xfrm>
            <a:off x="475500" y="29385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pic>
        <p:nvPicPr>
          <p:cNvPr id="1379" name="Google Shape;1379;p20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380" name="Google Shape;1380;p208"/>
          <p:cNvSpPr txBox="1"/>
          <p:nvPr/>
        </p:nvSpPr>
        <p:spPr>
          <a:xfrm>
            <a:off x="475500" y="1032750"/>
            <a:ext cx="81930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Email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emisor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receptor</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mensaje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.id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.length;</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.emisor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emisor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.receptor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receptor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.mensaje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mensaje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enviarHTML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return</a:t>
            </a:r>
            <a:r>
              <a:rPr lang="es-419" sz="1100">
                <a:solidFill>
                  <a:srgbClr val="F6F6F4"/>
                </a:solidFill>
                <a:latin typeface="Courier New"/>
                <a:ea typeface="Courier New"/>
                <a:cs typeface="Courier New"/>
                <a:sym typeface="Courier New"/>
              </a:rPr>
              <a:t> </a:t>
            </a:r>
            <a:r>
              <a:rPr lang="es-419" sz="1100">
                <a:solidFill>
                  <a:srgbClr val="E7EE98"/>
                </a:solidFill>
                <a:latin typeface="Courier New"/>
                <a:ea typeface="Courier New"/>
                <a:cs typeface="Courier New"/>
                <a:sym typeface="Courier New"/>
              </a:rPr>
              <a:t>`&lt;form id='enviarEmail'&gt;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&lt;input type="text"&gt;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&lt;input type="text"&gt;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&lt;textarea&gt;&lt;/textarea&gt;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&lt;input type="submit"&gt;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&lt;/form&gt;`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81" name="Google Shape;1381;p20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09"/>
          <p:cNvSpPr txBox="1"/>
          <p:nvPr/>
        </p:nvSpPr>
        <p:spPr>
          <a:xfrm>
            <a:off x="475500" y="69575"/>
            <a:ext cx="81930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chemeClr val="dk1"/>
                </a:solidFill>
                <a:latin typeface="DM Sans"/>
                <a:ea typeface="DM Sans"/>
                <a:cs typeface="DM Sans"/>
                <a:sym typeface="DM Sans"/>
              </a:rPr>
              <a:t>Solución propuesta </a:t>
            </a:r>
            <a:r>
              <a:rPr b="1" lang="es-419" sz="3500">
                <a:solidFill>
                  <a:schemeClr val="dk1"/>
                </a:solidFill>
                <a:latin typeface="DM Sans"/>
                <a:ea typeface="DM Sans"/>
                <a:cs typeface="DM Sans"/>
                <a:sym typeface="DM Sans"/>
              </a:rPr>
              <a:t>Actividad</a:t>
            </a:r>
            <a:r>
              <a:rPr b="1" lang="es-419" sz="3500">
                <a:solidFill>
                  <a:schemeClr val="dk1"/>
                </a:solidFill>
                <a:latin typeface="DM Sans"/>
                <a:ea typeface="DM Sans"/>
                <a:cs typeface="DM Sans"/>
                <a:sym typeface="DM Sans"/>
              </a:rPr>
              <a:t> 2</a:t>
            </a:r>
            <a:endParaRPr b="1" sz="3500">
              <a:solidFill>
                <a:schemeClr val="dk1"/>
              </a:solidFill>
              <a:latin typeface="DM Sans"/>
              <a:ea typeface="DM Sans"/>
              <a:cs typeface="DM Sans"/>
              <a:sym typeface="DM Sans"/>
            </a:endParaRPr>
          </a:p>
        </p:txBody>
      </p:sp>
      <p:pic>
        <p:nvPicPr>
          <p:cNvPr id="1387" name="Google Shape;1387;p20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388" name="Google Shape;1388;p209"/>
          <p:cNvSpPr txBox="1"/>
          <p:nvPr/>
        </p:nvSpPr>
        <p:spPr>
          <a:xfrm>
            <a:off x="475500" y="739175"/>
            <a:ext cx="8193000" cy="4404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#enviarEmail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submit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.target.children;</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post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https://jsonplaceholder.typicode.com/posts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{emisor</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,receptor</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detalle</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status</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status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mail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.emisor,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.receptor,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.detalle)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(mail);</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//$('body').prepend(`&lt;h4&gt; EMAIL ENVIADO ${mail.id} A ${mail.receptor}&lt;/h4&gt;`);</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enviadosRender</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enviarRender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enviarHTML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enviarRender</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89" name="Google Shape;1389;p20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210"/>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3</a:t>
            </a:r>
            <a:endParaRPr b="1" sz="4000">
              <a:solidFill>
                <a:schemeClr val="dk1"/>
              </a:solidFill>
              <a:latin typeface="DM Sans"/>
              <a:ea typeface="DM Sans"/>
              <a:cs typeface="DM Sans"/>
              <a:sym typeface="DM Sans"/>
            </a:endParaRPr>
          </a:p>
        </p:txBody>
      </p:sp>
      <p:pic>
        <p:nvPicPr>
          <p:cNvPr id="1395" name="Google Shape;1395;p210"/>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396" name="Google Shape;1396;p210"/>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397" name="Google Shape;1397;p210"/>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398" name="Google Shape;1398;p21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399" name="Google Shape;1399;p210"/>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enviadoHTML</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return</a:t>
            </a:r>
            <a:r>
              <a:rPr lang="es-419" sz="1100">
                <a:solidFill>
                  <a:srgbClr val="F6F6F4"/>
                </a:solidFill>
                <a:latin typeface="Courier New"/>
                <a:ea typeface="Courier New"/>
                <a:cs typeface="Courier New"/>
                <a:sym typeface="Courier New"/>
              </a:rPr>
              <a:t> </a:t>
            </a:r>
            <a:r>
              <a:rPr lang="es-419" sz="1100">
                <a:solidFill>
                  <a:srgbClr val="E7EE98"/>
                </a:solidFill>
                <a:latin typeface="Courier New"/>
                <a:ea typeface="Courier New"/>
                <a:cs typeface="Courier New"/>
                <a:sym typeface="Courier New"/>
              </a:rPr>
              <a:t>`&lt;div&gt;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&lt;h4&gt;DE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.emisor.</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&lt;/h4&gt;    </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&lt;h4&gt; A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.receptor.</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&lt;/h4&gt;    </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&lt;p&gt;MENSAJE: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.mensaje.</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&lt;/p&gt;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&lt;button id='</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.id</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class='btnDelete'&gt;ELIMINAR&lt;/button&gt;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enviadosRender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selector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for</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of</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selector</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append</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enviadoHTML</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11"/>
          <p:cNvSpPr txBox="1"/>
          <p:nvPr/>
        </p:nvSpPr>
        <p:spPr>
          <a:xfrm>
            <a:off x="475650" y="321750"/>
            <a:ext cx="8193000" cy="71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800">
                <a:solidFill>
                  <a:schemeClr val="dk1"/>
                </a:solidFill>
                <a:latin typeface="DM Sans"/>
                <a:ea typeface="DM Sans"/>
                <a:cs typeface="DM Sans"/>
                <a:sym typeface="DM Sans"/>
              </a:rPr>
              <a:t>Solución propuesta </a:t>
            </a:r>
            <a:r>
              <a:rPr b="1" lang="es-419" sz="3800">
                <a:solidFill>
                  <a:schemeClr val="dk1"/>
                </a:solidFill>
                <a:latin typeface="DM Sans"/>
                <a:ea typeface="DM Sans"/>
                <a:cs typeface="DM Sans"/>
                <a:sym typeface="DM Sans"/>
              </a:rPr>
              <a:t>Actividad</a:t>
            </a:r>
            <a:r>
              <a:rPr b="1" lang="es-419" sz="3800">
                <a:solidFill>
                  <a:schemeClr val="dk1"/>
                </a:solidFill>
                <a:latin typeface="DM Sans"/>
                <a:ea typeface="DM Sans"/>
                <a:cs typeface="DM Sans"/>
                <a:sym typeface="DM Sans"/>
              </a:rPr>
              <a:t> 4</a:t>
            </a:r>
            <a:endParaRPr b="1" sz="3800">
              <a:solidFill>
                <a:schemeClr val="dk1"/>
              </a:solidFill>
              <a:latin typeface="DM Sans"/>
              <a:ea typeface="DM Sans"/>
              <a:cs typeface="DM Sans"/>
              <a:sym typeface="DM Sans"/>
            </a:endParaRPr>
          </a:p>
        </p:txBody>
      </p:sp>
      <p:pic>
        <p:nvPicPr>
          <p:cNvPr id="1405" name="Google Shape;1405;p21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406" name="Google Shape;1406;p211"/>
          <p:cNvSpPr txBox="1"/>
          <p:nvPr/>
        </p:nvSpPr>
        <p:spPr>
          <a:xfrm>
            <a:off x="475650" y="1032750"/>
            <a:ext cx="81930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papelera</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enviadosEvents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ajax</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url</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`https://jsonplaceholder.typicode.com/posts/</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type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success</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idMail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indexOf</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//USAMOS SPLICE PARA ELIMINAR UN OBJETO POR POSICIÓN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splice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idMail</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papelera</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07" name="Google Shape;1407;p21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212"/>
          <p:cNvSpPr txBox="1"/>
          <p:nvPr/>
        </p:nvSpPr>
        <p:spPr>
          <a:xfrm>
            <a:off x="6848400" y="468275"/>
            <a:ext cx="19044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t>
            </a:r>
            <a:r>
              <a:rPr b="1" lang="es-419" sz="2400">
                <a:solidFill>
                  <a:schemeClr val="dk1"/>
                </a:solidFill>
                <a:latin typeface="DM Sans"/>
                <a:ea typeface="DM Sans"/>
                <a:cs typeface="DM Sans"/>
                <a:sym typeface="DM Sans"/>
              </a:rPr>
              <a:t>Actividad</a:t>
            </a:r>
            <a:r>
              <a:rPr b="1" lang="es-419" sz="2400">
                <a:solidFill>
                  <a:schemeClr val="dk1"/>
                </a:solidFill>
                <a:latin typeface="DM Sans"/>
                <a:ea typeface="DM Sans"/>
                <a:cs typeface="DM Sans"/>
                <a:sym typeface="DM Sans"/>
              </a:rPr>
              <a:t> 5</a:t>
            </a:r>
            <a:endParaRPr b="1" sz="2400">
              <a:solidFill>
                <a:schemeClr val="dk1"/>
              </a:solidFill>
              <a:latin typeface="DM Sans"/>
              <a:ea typeface="DM Sans"/>
              <a:cs typeface="DM Sans"/>
              <a:sym typeface="DM Sans"/>
            </a:endParaRPr>
          </a:p>
        </p:txBody>
      </p:sp>
      <p:sp>
        <p:nvSpPr>
          <p:cNvPr id="1413" name="Google Shape;1413;p212"/>
          <p:cNvSpPr txBox="1"/>
          <p:nvPr/>
        </p:nvSpPr>
        <p:spPr>
          <a:xfrm>
            <a:off x="0" y="0"/>
            <a:ext cx="68484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850">
                <a:solidFill>
                  <a:srgbClr val="62E88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body</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62E884"/>
                </a:solidFill>
                <a:latin typeface="Courier New"/>
                <a:ea typeface="Courier New"/>
                <a:cs typeface="Courier New"/>
                <a:sym typeface="Courier New"/>
              </a:rPr>
              <a:t>prepend</a:t>
            </a:r>
            <a:r>
              <a:rPr lang="es-419" sz="850">
                <a:solidFill>
                  <a:srgbClr val="F6F6F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&lt;nav&gt;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&lt;a href="#/enviar"          class="button"&gt;ENVIAR&lt;/a&gt; </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&lt;a href="#/enviados" class="button"&gt;ENVIADOS&lt;/a&gt; </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&lt;a href="#/papelera" class="button"&gt;PAPELERA&lt;/a&gt;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&lt;/nav&gt;`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62E88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body</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62E884"/>
                </a:solidFill>
                <a:latin typeface="Courier New"/>
                <a:ea typeface="Courier New"/>
                <a:cs typeface="Courier New"/>
                <a:sym typeface="Courier New"/>
              </a:rPr>
              <a:t>append</a:t>
            </a:r>
            <a:r>
              <a:rPr lang="es-419" sz="850">
                <a:solidFill>
                  <a:srgbClr val="F6F6F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`&lt;div  id="app" style="height: 1000px;"&gt;&lt;/div&gt;`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600">
                <a:solidFill>
                  <a:srgbClr val="7B7F8B"/>
                </a:solidFill>
                <a:latin typeface="Courier New"/>
                <a:ea typeface="Courier New"/>
                <a:cs typeface="Courier New"/>
                <a:sym typeface="Courier New"/>
              </a:rPr>
              <a:t>//FUNCIONES PARA OBTENER Y GENERAR LA RUTA</a:t>
            </a:r>
            <a:endParaRPr sz="6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286C4"/>
                </a:solidFill>
                <a:latin typeface="Courier New"/>
                <a:ea typeface="Courier New"/>
                <a:cs typeface="Courier New"/>
                <a:sym typeface="Courier New"/>
              </a:rPr>
              <a:t>const</a:t>
            </a: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parseLocation</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 </a:t>
            </a:r>
            <a:r>
              <a:rPr lang="es-419" sz="850">
                <a:solidFill>
                  <a:srgbClr val="F286C4"/>
                </a:solidFill>
                <a:latin typeface="Courier New"/>
                <a:ea typeface="Courier New"/>
                <a:cs typeface="Courier New"/>
                <a:sym typeface="Courier New"/>
              </a:rPr>
              <a:t>=&gt;</a:t>
            </a:r>
            <a:r>
              <a:rPr lang="es-419" sz="850">
                <a:solidFill>
                  <a:srgbClr val="F6F6F4"/>
                </a:solidFill>
                <a:latin typeface="Courier New"/>
                <a:ea typeface="Courier New"/>
                <a:cs typeface="Courier New"/>
                <a:sym typeface="Courier New"/>
              </a:rPr>
              <a:t> </a:t>
            </a:r>
            <a:r>
              <a:rPr lang="es-419" sz="850">
                <a:solidFill>
                  <a:srgbClr val="BF9EEE"/>
                </a:solidFill>
                <a:latin typeface="Courier New"/>
                <a:ea typeface="Courier New"/>
                <a:cs typeface="Courier New"/>
                <a:sym typeface="Courier New"/>
              </a:rPr>
              <a:t>location</a:t>
            </a:r>
            <a:r>
              <a:rPr lang="es-419" sz="850">
                <a:solidFill>
                  <a:srgbClr val="F6F6F4"/>
                </a:solidFill>
                <a:latin typeface="Courier New"/>
                <a:ea typeface="Courier New"/>
                <a:cs typeface="Courier New"/>
                <a:sym typeface="Courier New"/>
              </a:rPr>
              <a:t>.hash.</a:t>
            </a:r>
            <a:r>
              <a:rPr lang="es-419" sz="850">
                <a:solidFill>
                  <a:srgbClr val="62E884"/>
                </a:solidFill>
                <a:latin typeface="Courier New"/>
                <a:ea typeface="Courier New"/>
                <a:cs typeface="Courier New"/>
                <a:sym typeface="Courier New"/>
              </a:rPr>
              <a:t>slice</a:t>
            </a:r>
            <a:r>
              <a:rPr lang="es-419" sz="850">
                <a:solidFill>
                  <a:srgbClr val="F6F6F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1</a:t>
            </a:r>
            <a:r>
              <a:rPr lang="es-419" sz="850">
                <a:solidFill>
                  <a:srgbClr val="F6F6F4"/>
                </a:solidFill>
                <a:latin typeface="Courier New"/>
                <a:ea typeface="Courier New"/>
                <a:cs typeface="Courier New"/>
                <a:sym typeface="Courier New"/>
              </a:rPr>
              <a:t>).</a:t>
            </a:r>
            <a:r>
              <a:rPr lang="es-419" sz="850">
                <a:solidFill>
                  <a:srgbClr val="62E884"/>
                </a:solidFill>
                <a:latin typeface="Courier New"/>
                <a:ea typeface="Courier New"/>
                <a:cs typeface="Courier New"/>
                <a:sym typeface="Courier New"/>
              </a:rPr>
              <a:t>toLowerCase</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286C4"/>
                </a:solidFill>
                <a:latin typeface="Courier New"/>
                <a:ea typeface="Courier New"/>
                <a:cs typeface="Courier New"/>
                <a:sym typeface="Courier New"/>
              </a:rPr>
              <a:t>const</a:t>
            </a: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findActionByPath</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i="1" lang="es-419" sz="850">
                <a:solidFill>
                  <a:srgbClr val="FFB86C"/>
                </a:solidFill>
                <a:latin typeface="Courier New"/>
                <a:ea typeface="Courier New"/>
                <a:cs typeface="Courier New"/>
                <a:sym typeface="Courier New"/>
              </a:rPr>
              <a:t>path</a:t>
            </a:r>
            <a:r>
              <a:rPr lang="es-419" sz="850">
                <a:solidFill>
                  <a:srgbClr val="F6F6F4"/>
                </a:solidFill>
                <a:latin typeface="Courier New"/>
                <a:ea typeface="Courier New"/>
                <a:cs typeface="Courier New"/>
                <a:sym typeface="Courier New"/>
              </a:rPr>
              <a:t>, </a:t>
            </a:r>
            <a:r>
              <a:rPr i="1" lang="es-419" sz="850">
                <a:solidFill>
                  <a:srgbClr val="FFB86C"/>
                </a:solidFill>
                <a:latin typeface="Courier New"/>
                <a:ea typeface="Courier New"/>
                <a:cs typeface="Courier New"/>
                <a:sym typeface="Courier New"/>
              </a:rPr>
              <a:t>routes</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=&gt;</a:t>
            </a:r>
            <a:r>
              <a:rPr lang="es-419" sz="850">
                <a:solidFill>
                  <a:srgbClr val="F6F6F4"/>
                </a:solidFill>
                <a:latin typeface="Courier New"/>
                <a:ea typeface="Courier New"/>
                <a:cs typeface="Courier New"/>
                <a:sym typeface="Courier New"/>
              </a:rPr>
              <a:t> </a:t>
            </a:r>
            <a:r>
              <a:rPr i="1" lang="es-419" sz="850">
                <a:solidFill>
                  <a:srgbClr val="FFB86C"/>
                </a:solidFill>
                <a:latin typeface="Courier New"/>
                <a:ea typeface="Courier New"/>
                <a:cs typeface="Courier New"/>
                <a:sym typeface="Courier New"/>
              </a:rPr>
              <a:t>routes</a:t>
            </a:r>
            <a:r>
              <a:rPr lang="es-419" sz="850">
                <a:solidFill>
                  <a:srgbClr val="F6F6F4"/>
                </a:solidFill>
                <a:latin typeface="Courier New"/>
                <a:ea typeface="Courier New"/>
                <a:cs typeface="Courier New"/>
                <a:sym typeface="Courier New"/>
              </a:rPr>
              <a:t>.</a:t>
            </a:r>
            <a:r>
              <a:rPr lang="es-419" sz="850">
                <a:solidFill>
                  <a:srgbClr val="62E884"/>
                </a:solidFill>
                <a:latin typeface="Courier New"/>
                <a:ea typeface="Courier New"/>
                <a:cs typeface="Courier New"/>
                <a:sym typeface="Courier New"/>
              </a:rPr>
              <a:t>find</a:t>
            </a:r>
            <a:r>
              <a:rPr lang="es-419" sz="850">
                <a:solidFill>
                  <a:srgbClr val="F6F6F4"/>
                </a:solidFill>
                <a:latin typeface="Courier New"/>
                <a:ea typeface="Courier New"/>
                <a:cs typeface="Courier New"/>
                <a:sym typeface="Courier New"/>
              </a:rPr>
              <a:t>(</a:t>
            </a:r>
            <a:r>
              <a:rPr i="1" lang="es-419" sz="850">
                <a:solidFill>
                  <a:srgbClr val="FFB86C"/>
                </a:solidFill>
                <a:latin typeface="Courier New"/>
                <a:ea typeface="Courier New"/>
                <a:cs typeface="Courier New"/>
                <a:sym typeface="Courier New"/>
              </a:rPr>
              <a:t>r</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=&gt;</a:t>
            </a:r>
            <a:r>
              <a:rPr lang="es-419" sz="850">
                <a:solidFill>
                  <a:srgbClr val="F6F6F4"/>
                </a:solidFill>
                <a:latin typeface="Courier New"/>
                <a:ea typeface="Courier New"/>
                <a:cs typeface="Courier New"/>
                <a:sym typeface="Courier New"/>
              </a:rPr>
              <a:t> </a:t>
            </a:r>
            <a:r>
              <a:rPr i="1" lang="es-419" sz="850">
                <a:solidFill>
                  <a:srgbClr val="FFB86C"/>
                </a:solidFill>
                <a:latin typeface="Courier New"/>
                <a:ea typeface="Courier New"/>
                <a:cs typeface="Courier New"/>
                <a:sym typeface="Courier New"/>
              </a:rPr>
              <a:t>r</a:t>
            </a:r>
            <a:r>
              <a:rPr lang="es-419" sz="850">
                <a:solidFill>
                  <a:srgbClr val="F6F6F4"/>
                </a:solidFill>
                <a:latin typeface="Courier New"/>
                <a:ea typeface="Courier New"/>
                <a:cs typeface="Courier New"/>
                <a:sym typeface="Courier New"/>
              </a:rPr>
              <a:t>.path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i="1" lang="es-419" sz="850">
                <a:solidFill>
                  <a:srgbClr val="FFB86C"/>
                </a:solidFill>
                <a:latin typeface="Courier New"/>
                <a:ea typeface="Courier New"/>
                <a:cs typeface="Courier New"/>
                <a:sym typeface="Courier New"/>
              </a:rPr>
              <a:t>path</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lang="es-419" sz="850">
                <a:solidFill>
                  <a:srgbClr val="BF9EEE"/>
                </a:solidFill>
                <a:latin typeface="Courier New"/>
                <a:ea typeface="Courier New"/>
                <a:cs typeface="Courier New"/>
                <a:sym typeface="Courier New"/>
              </a:rPr>
              <a:t>undefined</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600">
                <a:solidFill>
                  <a:srgbClr val="7B7F8B"/>
                </a:solidFill>
                <a:latin typeface="Courier New"/>
                <a:ea typeface="Courier New"/>
                <a:cs typeface="Courier New"/>
                <a:sym typeface="Courier New"/>
              </a:rPr>
              <a:t>//FUNCION ROUTER</a:t>
            </a:r>
            <a:endParaRPr sz="6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286C4"/>
                </a:solidFill>
                <a:latin typeface="Courier New"/>
                <a:ea typeface="Courier New"/>
                <a:cs typeface="Courier New"/>
                <a:sym typeface="Courier New"/>
              </a:rPr>
              <a:t>const</a:t>
            </a: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router</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 </a:t>
            </a:r>
            <a:r>
              <a:rPr lang="es-419" sz="850">
                <a:solidFill>
                  <a:srgbClr val="F286C4"/>
                </a:solidFill>
                <a:latin typeface="Courier New"/>
                <a:ea typeface="Courier New"/>
                <a:cs typeface="Courier New"/>
                <a:sym typeface="Courier New"/>
              </a:rPr>
              <a:t>=&gt;</a:t>
            </a:r>
            <a:r>
              <a:rPr lang="es-419" sz="850">
                <a:solidFill>
                  <a:srgbClr val="F6F6F4"/>
                </a:solidFill>
                <a:latin typeface="Courier New"/>
                <a:ea typeface="Courier New"/>
                <a:cs typeface="Courier New"/>
                <a:sym typeface="Courier New"/>
              </a:rPr>
              <a:t> {</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600">
                <a:solidFill>
                  <a:srgbClr val="7B7F8B"/>
                </a:solidFill>
                <a:latin typeface="Courier New"/>
                <a:ea typeface="Courier New"/>
                <a:cs typeface="Courier New"/>
                <a:sym typeface="Courier New"/>
              </a:rPr>
              <a:t>//OBTENER RUTA ACTUAL</a:t>
            </a:r>
            <a:endParaRPr sz="6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const</a:t>
            </a:r>
            <a:r>
              <a:rPr lang="es-419" sz="850">
                <a:solidFill>
                  <a:srgbClr val="F6F6F4"/>
                </a:solidFill>
                <a:latin typeface="Courier New"/>
                <a:ea typeface="Courier New"/>
                <a:cs typeface="Courier New"/>
                <a:sym typeface="Courier New"/>
              </a:rPr>
              <a:t> </a:t>
            </a:r>
            <a:r>
              <a:rPr lang="es-419" sz="850">
                <a:solidFill>
                  <a:srgbClr val="BF9EEE"/>
                </a:solidFill>
                <a:latin typeface="Courier New"/>
                <a:ea typeface="Courier New"/>
                <a:cs typeface="Courier New"/>
                <a:sym typeface="Courier New"/>
              </a:rPr>
              <a:t>path</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parseLocation</a:t>
            </a:r>
            <a:r>
              <a:rPr lang="es-419" sz="850">
                <a:solidFill>
                  <a:srgbClr val="F6F6F4"/>
                </a:solidFill>
                <a:latin typeface="Courier New"/>
                <a:ea typeface="Courier New"/>
                <a:cs typeface="Courier New"/>
                <a:sym typeface="Courier New"/>
              </a:rPr>
              <a:t>(); </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const</a:t>
            </a:r>
            <a:r>
              <a:rPr lang="es-419" sz="850">
                <a:solidFill>
                  <a:srgbClr val="F6F6F4"/>
                </a:solidFill>
                <a:latin typeface="Courier New"/>
                <a:ea typeface="Courier New"/>
                <a:cs typeface="Courier New"/>
                <a:sym typeface="Courier New"/>
              </a:rPr>
              <a:t> { </a:t>
            </a:r>
            <a:r>
              <a:rPr lang="es-419" sz="850">
                <a:solidFill>
                  <a:srgbClr val="BF9EEE"/>
                </a:solidFill>
                <a:latin typeface="Courier New"/>
                <a:ea typeface="Courier New"/>
                <a:cs typeface="Courier New"/>
                <a:sym typeface="Courier New"/>
              </a:rPr>
              <a:t>action</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error</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findActionByPath</a:t>
            </a:r>
            <a:r>
              <a:rPr lang="es-419" sz="850">
                <a:solidFill>
                  <a:srgbClr val="F6F6F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path</a:t>
            </a:r>
            <a:r>
              <a:rPr lang="es-419" sz="850">
                <a:solidFill>
                  <a:srgbClr val="F6F6F4"/>
                </a:solidFill>
                <a:latin typeface="Courier New"/>
                <a:ea typeface="Courier New"/>
                <a:cs typeface="Courier New"/>
                <a:sym typeface="Courier New"/>
              </a:rPr>
              <a:t>, </a:t>
            </a:r>
            <a:r>
              <a:rPr lang="es-419" sz="850">
                <a:solidFill>
                  <a:srgbClr val="BF9EEE"/>
                </a:solidFill>
                <a:latin typeface="Courier New"/>
                <a:ea typeface="Courier New"/>
                <a:cs typeface="Courier New"/>
                <a:sym typeface="Courier New"/>
              </a:rPr>
              <a:t>routes</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 </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600">
                <a:solidFill>
                  <a:srgbClr val="7B7F8B"/>
                </a:solidFill>
                <a:latin typeface="Courier New"/>
                <a:ea typeface="Courier New"/>
                <a:cs typeface="Courier New"/>
                <a:sym typeface="Courier New"/>
              </a:rPr>
              <a:t>// LLAMAMOS AL MÈTODO CORRESPONDIENTE PARA LA ACCIÒN ENCONTRADA</a:t>
            </a:r>
            <a:endParaRPr sz="6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switch</a:t>
            </a:r>
            <a:r>
              <a:rPr lang="es-419" sz="850">
                <a:solidFill>
                  <a:srgbClr val="F6F6F4"/>
                </a:solidFill>
                <a:latin typeface="Courier New"/>
                <a:ea typeface="Courier New"/>
                <a:cs typeface="Courier New"/>
                <a:sym typeface="Courier New"/>
              </a:rPr>
              <a:t> (</a:t>
            </a:r>
            <a:r>
              <a:rPr lang="es-419" sz="850">
                <a:solidFill>
                  <a:srgbClr val="BF9EEE"/>
                </a:solidFill>
                <a:latin typeface="Courier New"/>
                <a:ea typeface="Courier New"/>
                <a:cs typeface="Courier New"/>
                <a:sym typeface="Courier New"/>
              </a:rPr>
              <a:t>action</a:t>
            </a:r>
            <a:r>
              <a:rPr lang="es-419" sz="850">
                <a:solidFill>
                  <a:srgbClr val="F6F6F4"/>
                </a:solidFill>
                <a:latin typeface="Courier New"/>
                <a:ea typeface="Courier New"/>
                <a:cs typeface="Courier New"/>
                <a:sym typeface="Courier New"/>
              </a:rPr>
              <a:t>) {</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case</a:t>
            </a:r>
            <a:r>
              <a:rPr lang="es-419" sz="850">
                <a:solidFill>
                  <a:srgbClr val="F6F6F4"/>
                </a:solidFill>
                <a:latin typeface="Courier New"/>
                <a:ea typeface="Courier New"/>
                <a:cs typeface="Courier New"/>
                <a:sym typeface="Courier New"/>
              </a:rPr>
              <a:t> </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enviar</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enviarRender</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#app</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break</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case</a:t>
            </a:r>
            <a:r>
              <a:rPr lang="es-419" sz="850">
                <a:solidFill>
                  <a:srgbClr val="F6F6F4"/>
                </a:solidFill>
                <a:latin typeface="Courier New"/>
                <a:ea typeface="Courier New"/>
                <a:cs typeface="Courier New"/>
                <a:sym typeface="Courier New"/>
              </a:rPr>
              <a:t> </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listar</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enviadosRender</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#app</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break</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case</a:t>
            </a:r>
            <a:r>
              <a:rPr lang="es-419" sz="850">
                <a:solidFill>
                  <a:srgbClr val="F6F6F4"/>
                </a:solidFill>
                <a:latin typeface="Courier New"/>
                <a:ea typeface="Courier New"/>
                <a:cs typeface="Courier New"/>
                <a:sym typeface="Courier New"/>
              </a:rPr>
              <a:t> </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eliminados</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eliminadosRender</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#app</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break</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default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#app</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62E884"/>
                </a:solidFill>
                <a:latin typeface="Courier New"/>
                <a:ea typeface="Courier New"/>
                <a:cs typeface="Courier New"/>
                <a:sym typeface="Courier New"/>
              </a:rPr>
              <a:t>html</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ERROR 404 - PAGINA NO ENCONTRADA</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break</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650">
                <a:solidFill>
                  <a:srgbClr val="7B7F8B"/>
                </a:solidFill>
                <a:latin typeface="Courier New"/>
                <a:ea typeface="Courier New"/>
                <a:cs typeface="Courier New"/>
                <a:sym typeface="Courier New"/>
              </a:rPr>
              <a:t>//CADA VEZ QUE SE DETECTA LA CARGA DE LA VENTANA SE LLAMA A LA FUNCION ROUTER</a:t>
            </a:r>
            <a:endParaRPr sz="6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62E88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window</a:t>
            </a:r>
            <a:r>
              <a:rPr lang="es-419" sz="850">
                <a:solidFill>
                  <a:srgbClr val="F6F6F4"/>
                </a:solidFill>
                <a:latin typeface="Courier New"/>
                <a:ea typeface="Courier New"/>
                <a:cs typeface="Courier New"/>
                <a:sym typeface="Courier New"/>
              </a:rPr>
              <a:t>).</a:t>
            </a:r>
            <a:r>
              <a:rPr lang="es-419" sz="850">
                <a:solidFill>
                  <a:srgbClr val="62E884"/>
                </a:solidFill>
                <a:latin typeface="Courier New"/>
                <a:ea typeface="Courier New"/>
                <a:cs typeface="Courier New"/>
                <a:sym typeface="Courier New"/>
              </a:rPr>
              <a:t>on</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load</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function</a:t>
            </a:r>
            <a:r>
              <a:rPr lang="es-419" sz="850">
                <a:solidFill>
                  <a:srgbClr val="F6F6F4"/>
                </a:solidFill>
                <a:latin typeface="Courier New"/>
                <a:ea typeface="Courier New"/>
                <a:cs typeface="Courier New"/>
                <a:sym typeface="Courier New"/>
              </a:rPr>
              <a:t> () {</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router</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650">
                <a:solidFill>
                  <a:srgbClr val="7B7F8B"/>
                </a:solidFill>
                <a:latin typeface="Courier New"/>
                <a:ea typeface="Courier New"/>
                <a:cs typeface="Courier New"/>
                <a:sym typeface="Courier New"/>
              </a:rPr>
              <a:t>//CADA VEZ QUE SE DETECTA UN CAMBIO EN EL HASH  SE LLAMA A LA FUNCION ROUTER</a:t>
            </a:r>
            <a:endParaRPr sz="6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62E88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window</a:t>
            </a:r>
            <a:r>
              <a:rPr lang="es-419" sz="850">
                <a:solidFill>
                  <a:srgbClr val="F6F6F4"/>
                </a:solidFill>
                <a:latin typeface="Courier New"/>
                <a:ea typeface="Courier New"/>
                <a:cs typeface="Courier New"/>
                <a:sym typeface="Courier New"/>
              </a:rPr>
              <a:t>).</a:t>
            </a:r>
            <a:r>
              <a:rPr lang="es-419" sz="850">
                <a:solidFill>
                  <a:srgbClr val="62E884"/>
                </a:solidFill>
                <a:latin typeface="Courier New"/>
                <a:ea typeface="Courier New"/>
                <a:cs typeface="Courier New"/>
                <a:sym typeface="Courier New"/>
              </a:rPr>
              <a:t>on</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hashchange</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function</a:t>
            </a:r>
            <a:r>
              <a:rPr lang="es-419" sz="850">
                <a:solidFill>
                  <a:srgbClr val="F6F6F4"/>
                </a:solidFill>
                <a:latin typeface="Courier New"/>
                <a:ea typeface="Courier New"/>
                <a:cs typeface="Courier New"/>
                <a:sym typeface="Courier New"/>
              </a:rPr>
              <a:t> () {</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router</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a:t>
            </a:r>
            <a:endParaRPr sz="1100">
              <a:solidFill>
                <a:srgbClr val="FFFFFF"/>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7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es</a:t>
            </a:r>
            <a:endParaRPr b="1" sz="40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72"/>
          <p:cNvSpPr txBox="1"/>
          <p:nvPr/>
        </p:nvSpPr>
        <p:spPr>
          <a:xfrm>
            <a:off x="4616400" y="795088"/>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Yo no fui</a:t>
            </a:r>
            <a:endParaRPr b="1" sz="3400">
              <a:solidFill>
                <a:schemeClr val="dk1"/>
              </a:solidFill>
              <a:latin typeface="DM Sans"/>
              <a:ea typeface="DM Sans"/>
              <a:cs typeface="DM Sans"/>
              <a:sym typeface="DM Sans"/>
            </a:endParaRPr>
          </a:p>
        </p:txBody>
      </p:sp>
      <p:sp>
        <p:nvSpPr>
          <p:cNvPr id="314" name="Google Shape;314;p72"/>
          <p:cNvSpPr txBox="1"/>
          <p:nvPr/>
        </p:nvSpPr>
        <p:spPr>
          <a:xfrm>
            <a:off x="4616400" y="1969200"/>
            <a:ext cx="4039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Solicitar al usuario un (1) nombre.</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Si el mismo es igual a otro nombre almacenado en una variable, realizar una salida por alerta con el mensaje </a:t>
            </a:r>
            <a:r>
              <a:rPr lang="es-419" sz="1350">
                <a:highlight>
                  <a:srgbClr val="EAFF6A"/>
                </a:highlight>
                <a:latin typeface="DM Sans"/>
                <a:ea typeface="DM Sans"/>
                <a:cs typeface="DM Sans"/>
                <a:sym typeface="DM Sans"/>
              </a:rPr>
              <a:t>“Fui yo”</a:t>
            </a:r>
            <a:r>
              <a:rPr lang="es-419"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Caso contrario, la salida será </a:t>
            </a:r>
            <a:r>
              <a:rPr lang="es-419" sz="1350">
                <a:highlight>
                  <a:srgbClr val="EAFF6A"/>
                </a:highlight>
                <a:latin typeface="DM Sans"/>
                <a:ea typeface="DM Sans"/>
                <a:cs typeface="DM Sans"/>
                <a:sym typeface="DM Sans"/>
              </a:rPr>
              <a:t>“Yo no fui”</a:t>
            </a:r>
            <a:r>
              <a:rPr lang="es-419" sz="1350">
                <a:latin typeface="DM Sans"/>
                <a:ea typeface="DM Sans"/>
                <a:cs typeface="DM Sans"/>
                <a:sym typeface="DM Sans"/>
              </a:rPr>
              <a:t>.</a:t>
            </a:r>
            <a:endParaRPr sz="1350">
              <a:latin typeface="DM Sans"/>
              <a:ea typeface="DM Sans"/>
              <a:cs typeface="DM Sans"/>
              <a:sym typeface="DM Sans"/>
            </a:endParaRPr>
          </a:p>
        </p:txBody>
      </p:sp>
      <p:pic>
        <p:nvPicPr>
          <p:cNvPr id="315" name="Google Shape;315;p72"/>
          <p:cNvPicPr preferRelativeResize="0"/>
          <p:nvPr/>
        </p:nvPicPr>
        <p:blipFill>
          <a:blip r:embed="rId3">
            <a:alphaModFix/>
          </a:blip>
          <a:stretch>
            <a:fillRect/>
          </a:stretch>
        </p:blipFill>
        <p:spPr>
          <a:xfrm>
            <a:off x="0" y="0"/>
            <a:ext cx="3297374" cy="5143500"/>
          </a:xfrm>
          <a:prstGeom prst="rect">
            <a:avLst/>
          </a:prstGeom>
          <a:noFill/>
          <a:ln>
            <a:noFill/>
          </a:ln>
        </p:spPr>
      </p:pic>
      <p:sp>
        <p:nvSpPr>
          <p:cNvPr id="316" name="Google Shape;316;p72"/>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317" name="Google Shape;317;p72"/>
          <p:cNvSpPr txBox="1"/>
          <p:nvPr/>
        </p:nvSpPr>
        <p:spPr>
          <a:xfrm>
            <a:off x="4603500" y="3240225"/>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El valor del nombre a comparar es a elección. Recordemos que con la sentencia if podemos determinar qué bloque se ejecuta en el programa.</a:t>
            </a:r>
            <a:endParaRPr sz="1200">
              <a:solidFill>
                <a:schemeClr val="dk2"/>
              </a:solidFill>
              <a:latin typeface="DM Sans"/>
              <a:ea typeface="DM Sans"/>
              <a:cs typeface="DM Sans"/>
              <a:sym typeface="DM Sans"/>
            </a:endParaRPr>
          </a:p>
        </p:txBody>
      </p:sp>
      <p:pic>
        <p:nvPicPr>
          <p:cNvPr id="318" name="Google Shape;318;p72"/>
          <p:cNvPicPr preferRelativeResize="0"/>
          <p:nvPr/>
        </p:nvPicPr>
        <p:blipFill rotWithShape="1">
          <a:blip r:embed="rId4">
            <a:alphaModFix/>
          </a:blip>
          <a:srcRect b="0" l="6094" r="11770" t="0"/>
          <a:stretch/>
        </p:blipFill>
        <p:spPr>
          <a:xfrm>
            <a:off x="0" y="0"/>
            <a:ext cx="4303750" cy="5143500"/>
          </a:xfrm>
          <a:prstGeom prst="rect">
            <a:avLst/>
          </a:prstGeom>
          <a:noFill/>
          <a:ln>
            <a:noFill/>
          </a:ln>
        </p:spPr>
      </p:pic>
      <p:pic>
        <p:nvPicPr>
          <p:cNvPr id="319" name="Google Shape;319;p72" title="ícono de codertips"/>
          <p:cNvPicPr preferRelativeResize="0"/>
          <p:nvPr/>
        </p:nvPicPr>
        <p:blipFill>
          <a:blip r:embed="rId5">
            <a:alphaModFix/>
          </a:blip>
          <a:stretch>
            <a:fillRect/>
          </a:stretch>
        </p:blipFill>
        <p:spPr>
          <a:xfrm>
            <a:off x="4736122" y="3652444"/>
            <a:ext cx="283743" cy="2837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73"/>
          <p:cNvSpPr txBox="1"/>
          <p:nvPr/>
        </p:nvSpPr>
        <p:spPr>
          <a:xfrm>
            <a:off x="4616400" y="78831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Presionar Y</a:t>
            </a:r>
            <a:endParaRPr b="1" sz="3400">
              <a:solidFill>
                <a:schemeClr val="dk1"/>
              </a:solidFill>
              <a:latin typeface="DM Sans"/>
              <a:ea typeface="DM Sans"/>
              <a:cs typeface="DM Sans"/>
              <a:sym typeface="DM Sans"/>
            </a:endParaRPr>
          </a:p>
        </p:txBody>
      </p:sp>
      <p:sp>
        <p:nvSpPr>
          <p:cNvPr id="325" name="Google Shape;325;p73"/>
          <p:cNvSpPr txBox="1"/>
          <p:nvPr/>
        </p:nvSpPr>
        <p:spPr>
          <a:xfrm>
            <a:off x="4616400" y="1991763"/>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una (1) tecla.</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Si se presiona “y” (minúscula), o “Y” (mayúscula), realizar una salida por alerta con el mensaje </a:t>
            </a:r>
            <a:r>
              <a:rPr lang="es-419" sz="1350">
                <a:highlight>
                  <a:srgbClr val="EAFF6A"/>
                </a:highlight>
                <a:latin typeface="DM Sans"/>
                <a:ea typeface="DM Sans"/>
                <a:cs typeface="DM Sans"/>
                <a:sym typeface="DM Sans"/>
              </a:rPr>
              <a:t>“Correcto”.</a:t>
            </a:r>
            <a:r>
              <a:rPr lang="es-419" sz="1350">
                <a:latin typeface="DM Sans"/>
                <a:ea typeface="DM Sans"/>
                <a:cs typeface="DM Sans"/>
                <a:sym typeface="DM Sans"/>
              </a:rPr>
              <a:t> Caso contrario, la salida será </a:t>
            </a:r>
            <a:r>
              <a:rPr lang="es-419" sz="1350">
                <a:highlight>
                  <a:srgbClr val="EAFF6A"/>
                </a:highlight>
                <a:latin typeface="DM Sans"/>
                <a:ea typeface="DM Sans"/>
                <a:cs typeface="DM Sans"/>
                <a:sym typeface="DM Sans"/>
              </a:rPr>
              <a:t>“Error”.</a:t>
            </a:r>
            <a:endParaRPr sz="1350">
              <a:highlight>
                <a:srgbClr val="EAFF6A"/>
              </a:highlight>
              <a:latin typeface="DM Sans"/>
              <a:ea typeface="DM Sans"/>
              <a:cs typeface="DM Sans"/>
              <a:sym typeface="DM Sans"/>
            </a:endParaRPr>
          </a:p>
        </p:txBody>
      </p:sp>
      <p:pic>
        <p:nvPicPr>
          <p:cNvPr id="326" name="Google Shape;326;p73"/>
          <p:cNvPicPr preferRelativeResize="0"/>
          <p:nvPr/>
        </p:nvPicPr>
        <p:blipFill>
          <a:blip r:embed="rId3">
            <a:alphaModFix/>
          </a:blip>
          <a:stretch>
            <a:fillRect/>
          </a:stretch>
        </p:blipFill>
        <p:spPr>
          <a:xfrm>
            <a:off x="0" y="0"/>
            <a:ext cx="3297374" cy="5143500"/>
          </a:xfrm>
          <a:prstGeom prst="rect">
            <a:avLst/>
          </a:prstGeom>
          <a:noFill/>
          <a:ln>
            <a:noFill/>
          </a:ln>
        </p:spPr>
      </p:pic>
      <p:sp>
        <p:nvSpPr>
          <p:cNvPr id="327" name="Google Shape;327;p73"/>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328" name="Google Shape;328;p73"/>
          <p:cNvSpPr txBox="1"/>
          <p:nvPr/>
        </p:nvSpPr>
        <p:spPr>
          <a:xfrm>
            <a:off x="4603500" y="323345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En JS 'y' minúscula  es distinto de 'Y' mayúscula. Si queremos verificar ambas comparaciones en un if, es necesario emplear el operador booleano  &amp;&amp; (and)</a:t>
            </a:r>
            <a:endParaRPr sz="1200">
              <a:solidFill>
                <a:schemeClr val="dk2"/>
              </a:solidFill>
              <a:latin typeface="DM Sans"/>
              <a:ea typeface="DM Sans"/>
              <a:cs typeface="DM Sans"/>
              <a:sym typeface="DM Sans"/>
            </a:endParaRPr>
          </a:p>
        </p:txBody>
      </p:sp>
      <p:pic>
        <p:nvPicPr>
          <p:cNvPr id="329" name="Google Shape;329;p73"/>
          <p:cNvPicPr preferRelativeResize="0"/>
          <p:nvPr/>
        </p:nvPicPr>
        <p:blipFill>
          <a:blip r:embed="rId4">
            <a:alphaModFix/>
          </a:blip>
          <a:stretch>
            <a:fillRect/>
          </a:stretch>
        </p:blipFill>
        <p:spPr>
          <a:xfrm>
            <a:off x="0" y="0"/>
            <a:ext cx="4260000" cy="5143500"/>
          </a:xfrm>
          <a:prstGeom prst="rect">
            <a:avLst/>
          </a:prstGeom>
          <a:noFill/>
          <a:ln>
            <a:noFill/>
          </a:ln>
        </p:spPr>
      </p:pic>
      <p:pic>
        <p:nvPicPr>
          <p:cNvPr id="330" name="Google Shape;330;p73" title="ícono de codertips"/>
          <p:cNvPicPr preferRelativeResize="0"/>
          <p:nvPr/>
        </p:nvPicPr>
        <p:blipFill>
          <a:blip r:embed="rId5">
            <a:alphaModFix/>
          </a:blip>
          <a:stretch>
            <a:fillRect/>
          </a:stretch>
        </p:blipFill>
        <p:spPr>
          <a:xfrm>
            <a:off x="4717172" y="3645682"/>
            <a:ext cx="283743" cy="28374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74"/>
          <p:cNvSpPr txBox="1"/>
          <p:nvPr/>
        </p:nvSpPr>
        <p:spPr>
          <a:xfrm>
            <a:off x="4597450" y="468275"/>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Escoger personaje</a:t>
            </a:r>
            <a:endParaRPr b="1" sz="3400">
              <a:solidFill>
                <a:schemeClr val="dk1"/>
              </a:solidFill>
              <a:latin typeface="DM Sans"/>
              <a:ea typeface="DM Sans"/>
              <a:cs typeface="DM Sans"/>
              <a:sym typeface="DM Sans"/>
            </a:endParaRPr>
          </a:p>
        </p:txBody>
      </p:sp>
      <p:sp>
        <p:nvSpPr>
          <p:cNvPr id="336" name="Google Shape;336;p74"/>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337" name="Google Shape;337;p74"/>
          <p:cNvSpPr txBox="1"/>
          <p:nvPr/>
        </p:nvSpPr>
        <p:spPr>
          <a:xfrm>
            <a:off x="45845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Todo valor que ingresa por prompt es un string. Si queremos verificar si es un número (obviando el tipo de dato), se recomienda siempre comparar por igualdad parcial (==).</a:t>
            </a:r>
            <a:endParaRPr sz="1200">
              <a:solidFill>
                <a:schemeClr val="dk2"/>
              </a:solidFill>
              <a:latin typeface="DM Sans"/>
              <a:ea typeface="DM Sans"/>
              <a:cs typeface="DM Sans"/>
              <a:sym typeface="DM Sans"/>
            </a:endParaRPr>
          </a:p>
        </p:txBody>
      </p:sp>
      <p:sp>
        <p:nvSpPr>
          <p:cNvPr id="338" name="Google Shape;338;p74"/>
          <p:cNvSpPr txBox="1"/>
          <p:nvPr/>
        </p:nvSpPr>
        <p:spPr>
          <a:xfrm>
            <a:off x="4584550" y="1595075"/>
            <a:ext cx="4065000" cy="184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un (1) número.</a:t>
            </a:r>
            <a:endParaRPr sz="1350">
              <a:latin typeface="DM Sans"/>
              <a:ea typeface="DM Sans"/>
              <a:cs typeface="DM Sans"/>
              <a:sym typeface="DM Sans"/>
            </a:endParaRPr>
          </a:p>
          <a:p>
            <a:pPr indent="0" lvl="0" marL="0" rtl="0" algn="l">
              <a:spcBef>
                <a:spcPts val="800"/>
              </a:spcBef>
              <a:spcAft>
                <a:spcPts val="0"/>
              </a:spcAft>
              <a:buNone/>
            </a:pPr>
            <a:r>
              <a:rPr lang="es-419" sz="1350">
                <a:latin typeface="DM Sans"/>
                <a:ea typeface="DM Sans"/>
                <a:cs typeface="DM Sans"/>
                <a:sym typeface="DM Sans"/>
              </a:rPr>
              <a:t>Si el valor está entre 1 y 4, efectuar una de las siguientes salidas según corresponda: </a:t>
            </a:r>
            <a:endParaRPr sz="1350">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lang="es-419" sz="1350">
                <a:latin typeface="DM Sans"/>
                <a:ea typeface="DM Sans"/>
                <a:cs typeface="DM Sans"/>
                <a:sym typeface="DM Sans"/>
              </a:rPr>
              <a:t>“Elegiste a Homero” si es 1.</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“Elegiste a Marge” si es 2.</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“Elegiste a Bart” si es 3.</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“Elegiste a Lisa” si es 4.</a:t>
            </a:r>
            <a:endParaRPr sz="1350">
              <a:latin typeface="DM Sans"/>
              <a:ea typeface="DM Sans"/>
              <a:cs typeface="DM Sans"/>
              <a:sym typeface="DM Sans"/>
            </a:endParaRPr>
          </a:p>
        </p:txBody>
      </p:sp>
      <p:pic>
        <p:nvPicPr>
          <p:cNvPr id="339" name="Google Shape;339;p74"/>
          <p:cNvPicPr preferRelativeResize="0"/>
          <p:nvPr/>
        </p:nvPicPr>
        <p:blipFill rotWithShape="1">
          <a:blip r:embed="rId3">
            <a:alphaModFix/>
          </a:blip>
          <a:srcRect b="0" l="6092" r="5987" t="0"/>
          <a:stretch/>
        </p:blipFill>
        <p:spPr>
          <a:xfrm>
            <a:off x="475500" y="1250119"/>
            <a:ext cx="3961150" cy="2534319"/>
          </a:xfrm>
          <a:prstGeom prst="rect">
            <a:avLst/>
          </a:prstGeom>
          <a:noFill/>
          <a:ln>
            <a:noFill/>
          </a:ln>
        </p:spPr>
      </p:pic>
      <p:pic>
        <p:nvPicPr>
          <p:cNvPr id="340" name="Google Shape;340;p74" title="ícono de codertips"/>
          <p:cNvPicPr preferRelativeResize="0"/>
          <p:nvPr/>
        </p:nvPicPr>
        <p:blipFill>
          <a:blip r:embed="rId4">
            <a:alphaModFix/>
          </a:blip>
          <a:stretch>
            <a:fillRect/>
          </a:stretch>
        </p:blipFill>
        <p:spPr>
          <a:xfrm>
            <a:off x="4717172" y="3895632"/>
            <a:ext cx="283743" cy="2837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57"/>
          <p:cNvSpPr txBox="1"/>
          <p:nvPr/>
        </p:nvSpPr>
        <p:spPr>
          <a:xfrm>
            <a:off x="475500" y="468275"/>
            <a:ext cx="8166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Sobre los ejercicios</a:t>
            </a:r>
            <a:endParaRPr b="1" sz="4000">
              <a:solidFill>
                <a:schemeClr val="dk1"/>
              </a:solidFill>
              <a:latin typeface="DM Sans"/>
              <a:ea typeface="DM Sans"/>
              <a:cs typeface="DM Sans"/>
              <a:sym typeface="DM Sans"/>
            </a:endParaRPr>
          </a:p>
        </p:txBody>
      </p:sp>
      <p:sp>
        <p:nvSpPr>
          <p:cNvPr id="196" name="Google Shape;196;p57"/>
          <p:cNvSpPr txBox="1"/>
          <p:nvPr/>
        </p:nvSpPr>
        <p:spPr>
          <a:xfrm>
            <a:off x="475500" y="1584275"/>
            <a:ext cx="3834600" cy="293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419" sz="1250">
                <a:solidFill>
                  <a:schemeClr val="dk1"/>
                </a:solidFill>
                <a:highlight>
                  <a:srgbClr val="EAFF6A"/>
                </a:highlight>
                <a:latin typeface="DM Sans"/>
                <a:ea typeface="DM Sans"/>
                <a:cs typeface="DM Sans"/>
                <a:sym typeface="DM Sans"/>
              </a:rPr>
              <a:t>Ejercicios</a:t>
            </a:r>
            <a:r>
              <a:rPr b="1" lang="es-419" sz="1250">
                <a:solidFill>
                  <a:schemeClr val="dk1"/>
                </a:solidFill>
                <a:highlight>
                  <a:srgbClr val="EAFF6A"/>
                </a:highlight>
                <a:latin typeface="DM Sans"/>
                <a:ea typeface="DM Sans"/>
                <a:cs typeface="DM Sans"/>
                <a:sym typeface="DM Sans"/>
              </a:rPr>
              <a:t>:</a:t>
            </a:r>
            <a:r>
              <a:rPr lang="es-419" sz="1250">
                <a:solidFill>
                  <a:schemeClr val="dk1"/>
                </a:solidFill>
                <a:latin typeface="DM Sans"/>
                <a:ea typeface="DM Sans"/>
                <a:cs typeface="DM Sans"/>
                <a:sym typeface="DM Sans"/>
              </a:rPr>
              <a:t> son propuestas de ejercitación práctica complementaria, basadas en problemáticas comunes del desarrollo de aplicaciones web. Algunas consignas son específicas, pero otras son un poco más abiertas, con la intención de familiarizarnos con formatos narrativos en la solicitud de funcionalidades a programar (como son las </a:t>
            </a:r>
            <a:r>
              <a:rPr lang="es-419" sz="1250" u="sng">
                <a:solidFill>
                  <a:schemeClr val="hlink"/>
                </a:solidFill>
                <a:latin typeface="DM Sans"/>
                <a:ea typeface="DM Sans"/>
                <a:cs typeface="DM Sans"/>
                <a:sym typeface="DM Sans"/>
                <a:hlinkClick r:id="rId3"/>
              </a:rPr>
              <a:t>historias de usuario</a:t>
            </a:r>
            <a:r>
              <a:rPr lang="es-419" sz="1250">
                <a:solidFill>
                  <a:schemeClr val="dk1"/>
                </a:solidFill>
                <a:latin typeface="DM Sans"/>
                <a:ea typeface="DM Sans"/>
                <a:cs typeface="DM Sans"/>
                <a:sym typeface="DM Sans"/>
              </a:rPr>
              <a:t>).</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1000"/>
              </a:spcAft>
              <a:buClr>
                <a:schemeClr val="dk1"/>
              </a:buClr>
              <a:buSzPts val="1100"/>
              <a:buFont typeface="Arial"/>
              <a:buNone/>
            </a:pPr>
            <a:r>
              <a:rPr b="1" lang="es-419" sz="1250">
                <a:solidFill>
                  <a:schemeClr val="dk1"/>
                </a:solidFill>
                <a:highlight>
                  <a:srgbClr val="EAFF6A"/>
                </a:highlight>
                <a:latin typeface="DM Sans"/>
                <a:ea typeface="DM Sans"/>
                <a:cs typeface="DM Sans"/>
                <a:sym typeface="DM Sans"/>
              </a:rPr>
              <a:t>Notas:</a:t>
            </a:r>
            <a:r>
              <a:rPr lang="es-419" sz="1250">
                <a:solidFill>
                  <a:schemeClr val="dk1"/>
                </a:solidFill>
                <a:latin typeface="DM Sans"/>
                <a:ea typeface="DM Sans"/>
                <a:cs typeface="DM Sans"/>
                <a:sym typeface="DM Sans"/>
              </a:rPr>
              <a:t> cada ejercicio presenta una nota, la cual nos brinda más información o tips para desarrollarlo (nota: modo hardcore hacerlo sin leer las notas).</a:t>
            </a:r>
            <a:endParaRPr sz="1250">
              <a:latin typeface="DM Sans"/>
              <a:ea typeface="DM Sans"/>
              <a:cs typeface="DM Sans"/>
              <a:sym typeface="DM Sans"/>
            </a:endParaRPr>
          </a:p>
        </p:txBody>
      </p:sp>
      <p:sp>
        <p:nvSpPr>
          <p:cNvPr id="197" name="Google Shape;197;p57"/>
          <p:cNvSpPr txBox="1"/>
          <p:nvPr/>
        </p:nvSpPr>
        <p:spPr>
          <a:xfrm>
            <a:off x="4529725" y="1584275"/>
            <a:ext cx="3834600" cy="293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250">
                <a:solidFill>
                  <a:schemeClr val="dk1"/>
                </a:solidFill>
                <a:highlight>
                  <a:srgbClr val="EAFF6A"/>
                </a:highlight>
                <a:latin typeface="DM Sans"/>
                <a:ea typeface="DM Sans"/>
                <a:cs typeface="DM Sans"/>
                <a:sym typeface="DM Sans"/>
              </a:rPr>
              <a:t>Resoluciones propuestas:</a:t>
            </a:r>
            <a:r>
              <a:rPr lang="es-419" sz="1250">
                <a:solidFill>
                  <a:schemeClr val="dk1"/>
                </a:solidFill>
                <a:latin typeface="DM Sans"/>
                <a:ea typeface="DM Sans"/>
                <a:cs typeface="DM Sans"/>
                <a:sym typeface="DM Sans"/>
              </a:rPr>
              <a:t> encontrarás las resoluciones para que las compares con tus propias soluciones. Es propuesta por que </a:t>
            </a:r>
            <a:r>
              <a:rPr b="1" lang="es-419" sz="1250">
                <a:solidFill>
                  <a:schemeClr val="dk1"/>
                </a:solidFill>
                <a:latin typeface="DM Sans"/>
                <a:ea typeface="DM Sans"/>
                <a:cs typeface="DM Sans"/>
                <a:sym typeface="DM Sans"/>
              </a:rPr>
              <a:t>no es perfecta</a:t>
            </a:r>
            <a:r>
              <a:rPr lang="es-419" sz="1250">
                <a:solidFill>
                  <a:schemeClr val="dk1"/>
                </a:solidFill>
                <a:latin typeface="DM Sans"/>
                <a:ea typeface="DM Sans"/>
                <a:cs typeface="DM Sans"/>
                <a:sym typeface="DM Sans"/>
              </a:rPr>
              <a:t>, en desarrollo de software ninguna solución es infalible, y mucho depende del contexto, por lo cual si tu resolución presenta un funcionalidad  similar o mejor a la propuesta ¡felicidades, resolviste el ejercicio!. </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1000"/>
              </a:spcAft>
              <a:buNone/>
            </a:pPr>
            <a:r>
              <a:rPr b="1" lang="es-419" sz="1250">
                <a:solidFill>
                  <a:schemeClr val="dk1"/>
                </a:solidFill>
                <a:highlight>
                  <a:srgbClr val="EAFF6A"/>
                </a:highlight>
                <a:latin typeface="DM Sans"/>
                <a:ea typeface="DM Sans"/>
                <a:cs typeface="DM Sans"/>
                <a:sym typeface="DM Sans"/>
              </a:rPr>
              <a:t>Scripts:</a:t>
            </a:r>
            <a:r>
              <a:rPr lang="es-419" sz="1250">
                <a:solidFill>
                  <a:schemeClr val="dk1"/>
                </a:solidFill>
                <a:latin typeface="DM Sans"/>
                <a:ea typeface="DM Sans"/>
                <a:cs typeface="DM Sans"/>
                <a:sym typeface="DM Sans"/>
              </a:rPr>
              <a:t> por cada ejercitación, contamos con un script de referencia, con el cual puedes comparar si lo que codificaste es similar a la funcionalidad esperada.</a:t>
            </a:r>
            <a:endParaRPr b="1" sz="1250">
              <a:solidFill>
                <a:schemeClr val="dk1"/>
              </a:solidFill>
              <a:highlight>
                <a:srgbClr val="EAFF6A"/>
              </a:highlight>
              <a:latin typeface="DM Sans"/>
              <a:ea typeface="DM Sans"/>
              <a:cs typeface="DM Sans"/>
              <a:sym typeface="DM Sans"/>
            </a:endParaRPr>
          </a:p>
        </p:txBody>
      </p:sp>
      <p:sp>
        <p:nvSpPr>
          <p:cNvPr id="198" name="Google Shape;198;p57"/>
          <p:cNvSpPr txBox="1"/>
          <p:nvPr/>
        </p:nvSpPr>
        <p:spPr>
          <a:xfrm>
            <a:off x="475500" y="1207175"/>
            <a:ext cx="81930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Podemos identificar los elementos en:</a:t>
            </a:r>
            <a:endParaRPr sz="1250">
              <a:latin typeface="DM Sans"/>
              <a:ea typeface="DM Sans"/>
              <a:cs typeface="DM Sans"/>
              <a:sym typeface="DM Sans"/>
            </a:endParaRPr>
          </a:p>
        </p:txBody>
      </p:sp>
      <p:sp>
        <p:nvSpPr>
          <p:cNvPr id="199" name="Google Shape;199;p57"/>
          <p:cNvSpPr/>
          <p:nvPr/>
        </p:nvSpPr>
        <p:spPr>
          <a:xfrm>
            <a:off x="542050" y="1076300"/>
            <a:ext cx="6186900" cy="177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57"/>
          <p:cNvGrpSpPr/>
          <p:nvPr/>
        </p:nvGrpSpPr>
        <p:grpSpPr>
          <a:xfrm>
            <a:off x="6728962" y="593784"/>
            <a:ext cx="660429" cy="660429"/>
            <a:chOff x="5323100" y="2467173"/>
            <a:chExt cx="738900" cy="738900"/>
          </a:xfrm>
        </p:grpSpPr>
        <p:sp>
          <p:nvSpPr>
            <p:cNvPr id="201" name="Google Shape;201;p57"/>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02" name="Google Shape;202;p57"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75"/>
          <p:cNvSpPr txBox="1"/>
          <p:nvPr/>
        </p:nvSpPr>
        <p:spPr>
          <a:xfrm>
            <a:off x="4597450" y="468275"/>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4</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Presupuesto</a:t>
            </a:r>
            <a:endParaRPr b="1" sz="3400">
              <a:solidFill>
                <a:schemeClr val="dk1"/>
              </a:solidFill>
              <a:latin typeface="DM Sans"/>
              <a:ea typeface="DM Sans"/>
              <a:cs typeface="DM Sans"/>
              <a:sym typeface="DM Sans"/>
            </a:endParaRPr>
          </a:p>
        </p:txBody>
      </p:sp>
      <p:sp>
        <p:nvSpPr>
          <p:cNvPr id="346" name="Google Shape;346;p75"/>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347" name="Google Shape;347;p75"/>
          <p:cNvSpPr txBox="1"/>
          <p:nvPr/>
        </p:nvSpPr>
        <p:spPr>
          <a:xfrm>
            <a:off x="4584550" y="3668212"/>
            <a:ext cx="4065000" cy="923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Para determinar si un número está entre otros dos (intervalo), hay que usar las comparaciones menor que (&lt;) y mayor que (&gt;). </a:t>
            </a:r>
            <a:endParaRPr sz="1200">
              <a:solidFill>
                <a:schemeClr val="dk2"/>
              </a:solidFill>
              <a:latin typeface="DM Sans"/>
              <a:ea typeface="DM Sans"/>
              <a:cs typeface="DM Sans"/>
              <a:sym typeface="DM Sans"/>
            </a:endParaRPr>
          </a:p>
        </p:txBody>
      </p:sp>
      <p:sp>
        <p:nvSpPr>
          <p:cNvPr id="348" name="Google Shape;348;p75"/>
          <p:cNvSpPr txBox="1"/>
          <p:nvPr/>
        </p:nvSpPr>
        <p:spPr>
          <a:xfrm>
            <a:off x="4584550" y="1595075"/>
            <a:ext cx="4065000" cy="184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un (1) número.</a:t>
            </a:r>
            <a:endParaRPr sz="1350">
              <a:latin typeface="DM Sans"/>
              <a:ea typeface="DM Sans"/>
              <a:cs typeface="DM Sans"/>
              <a:sym typeface="DM Sans"/>
            </a:endParaRPr>
          </a:p>
          <a:p>
            <a:pPr indent="0" lvl="0" marL="0" rtl="0" algn="l">
              <a:spcBef>
                <a:spcPts val="800"/>
              </a:spcBef>
              <a:spcAft>
                <a:spcPts val="0"/>
              </a:spcAft>
              <a:buNone/>
            </a:pPr>
            <a:r>
              <a:rPr lang="es-419" sz="1350">
                <a:latin typeface="DM Sans"/>
                <a:ea typeface="DM Sans"/>
                <a:cs typeface="DM Sans"/>
                <a:sym typeface="DM Sans"/>
              </a:rPr>
              <a:t>Si el valor está entre dos números, efectuar una de las siguientes salidas, según corresponda: </a:t>
            </a:r>
            <a:endParaRPr sz="1350">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lang="es-419" sz="1350">
                <a:latin typeface="DM Sans"/>
                <a:ea typeface="DM Sans"/>
                <a:cs typeface="DM Sans"/>
                <a:sym typeface="DM Sans"/>
              </a:rPr>
              <a:t>“Presupuesto bajo” si está entre 0 y 1000.</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“Presupuesto medio” si está entre 1001 y 3000.</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“Presupuesto alto” si es  mayor que 3000.</a:t>
            </a:r>
            <a:endParaRPr sz="1350">
              <a:latin typeface="DM Sans"/>
              <a:ea typeface="DM Sans"/>
              <a:cs typeface="DM Sans"/>
              <a:sym typeface="DM Sans"/>
            </a:endParaRPr>
          </a:p>
        </p:txBody>
      </p:sp>
      <p:pic>
        <p:nvPicPr>
          <p:cNvPr id="349" name="Google Shape;349;p75"/>
          <p:cNvPicPr preferRelativeResize="0"/>
          <p:nvPr/>
        </p:nvPicPr>
        <p:blipFill rotWithShape="1">
          <a:blip r:embed="rId3">
            <a:alphaModFix/>
          </a:blip>
          <a:srcRect b="0" l="13474" r="13766" t="0"/>
          <a:stretch/>
        </p:blipFill>
        <p:spPr>
          <a:xfrm>
            <a:off x="0" y="0"/>
            <a:ext cx="4346225" cy="5143500"/>
          </a:xfrm>
          <a:prstGeom prst="rect">
            <a:avLst/>
          </a:prstGeom>
          <a:noFill/>
          <a:ln>
            <a:noFill/>
          </a:ln>
        </p:spPr>
      </p:pic>
      <p:pic>
        <p:nvPicPr>
          <p:cNvPr id="350" name="Google Shape;350;p75" title="ícono de codertips"/>
          <p:cNvPicPr preferRelativeResize="0"/>
          <p:nvPr/>
        </p:nvPicPr>
        <p:blipFill>
          <a:blip r:embed="rId4">
            <a:alphaModFix/>
          </a:blip>
          <a:stretch>
            <a:fillRect/>
          </a:stretch>
        </p:blipFill>
        <p:spPr>
          <a:xfrm>
            <a:off x="4717172" y="3988032"/>
            <a:ext cx="283743" cy="28374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76"/>
          <p:cNvSpPr txBox="1"/>
          <p:nvPr/>
        </p:nvSpPr>
        <p:spPr>
          <a:xfrm>
            <a:off x="4597450" y="78831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5</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Vacío</a:t>
            </a:r>
            <a:endParaRPr b="1" sz="3400">
              <a:solidFill>
                <a:schemeClr val="dk1"/>
              </a:solidFill>
              <a:latin typeface="DM Sans"/>
              <a:ea typeface="DM Sans"/>
              <a:cs typeface="DM Sans"/>
              <a:sym typeface="DM Sans"/>
            </a:endParaRPr>
          </a:p>
        </p:txBody>
      </p:sp>
      <p:sp>
        <p:nvSpPr>
          <p:cNvPr id="356" name="Google Shape;356;p76"/>
          <p:cNvSpPr txBox="1"/>
          <p:nvPr/>
        </p:nvSpPr>
        <p:spPr>
          <a:xfrm>
            <a:off x="4597450" y="1801838"/>
            <a:ext cx="40650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cuatro (4) productos de almacén. Si todos los elementos fueron cargados, realizar una única salida compuesta por el listado de productos. Caso contrario, la salida será </a:t>
            </a:r>
            <a:r>
              <a:rPr lang="es-419" sz="1350">
                <a:highlight>
                  <a:srgbClr val="EAFF6A"/>
                </a:highlight>
                <a:latin typeface="DM Sans"/>
                <a:ea typeface="DM Sans"/>
                <a:cs typeface="DM Sans"/>
                <a:sym typeface="DM Sans"/>
              </a:rPr>
              <a:t>“Error: Es necesario cargar todos los productos”</a:t>
            </a:r>
            <a:r>
              <a:rPr lang="es-419" sz="1350">
                <a:latin typeface="DM Sans"/>
                <a:ea typeface="DM Sans"/>
                <a:cs typeface="DM Sans"/>
                <a:sym typeface="DM Sans"/>
              </a:rPr>
              <a:t>.</a:t>
            </a:r>
            <a:endParaRPr sz="1350">
              <a:latin typeface="DM Sans"/>
              <a:ea typeface="DM Sans"/>
              <a:cs typeface="DM Sans"/>
              <a:sym typeface="DM Sans"/>
            </a:endParaRPr>
          </a:p>
        </p:txBody>
      </p:sp>
      <p:pic>
        <p:nvPicPr>
          <p:cNvPr id="357" name="Google Shape;357;p76"/>
          <p:cNvPicPr preferRelativeResize="0"/>
          <p:nvPr/>
        </p:nvPicPr>
        <p:blipFill>
          <a:blip r:embed="rId3">
            <a:alphaModFix/>
          </a:blip>
          <a:stretch>
            <a:fillRect/>
          </a:stretch>
        </p:blipFill>
        <p:spPr>
          <a:xfrm>
            <a:off x="0" y="0"/>
            <a:ext cx="3297374" cy="5143500"/>
          </a:xfrm>
          <a:prstGeom prst="rect">
            <a:avLst/>
          </a:prstGeom>
          <a:noFill/>
          <a:ln>
            <a:noFill/>
          </a:ln>
        </p:spPr>
      </p:pic>
      <p:sp>
        <p:nvSpPr>
          <p:cNvPr id="358" name="Google Shape;358;p76"/>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359" name="Google Shape;359;p76"/>
          <p:cNvSpPr txBox="1"/>
          <p:nvPr/>
        </p:nvSpPr>
        <p:spPr>
          <a:xfrm>
            <a:off x="4584550" y="323345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Para asegurarnos de que una variable string no esté vacía, podemos comparar (variable != ""). Luego, agrupar estas validaciones en un if, con el operador booleano  &amp;&amp; (and)</a:t>
            </a:r>
            <a:endParaRPr sz="1200">
              <a:solidFill>
                <a:schemeClr val="dk2"/>
              </a:solidFill>
              <a:latin typeface="DM Sans"/>
              <a:ea typeface="DM Sans"/>
              <a:cs typeface="DM Sans"/>
              <a:sym typeface="DM Sans"/>
            </a:endParaRPr>
          </a:p>
        </p:txBody>
      </p:sp>
      <p:pic>
        <p:nvPicPr>
          <p:cNvPr id="360" name="Google Shape;360;p76"/>
          <p:cNvPicPr preferRelativeResize="0"/>
          <p:nvPr/>
        </p:nvPicPr>
        <p:blipFill rotWithShape="1">
          <a:blip r:embed="rId4">
            <a:alphaModFix/>
          </a:blip>
          <a:srcRect b="0" l="16326" r="15701" t="0"/>
          <a:stretch/>
        </p:blipFill>
        <p:spPr>
          <a:xfrm>
            <a:off x="0" y="0"/>
            <a:ext cx="4209425" cy="5187225"/>
          </a:xfrm>
          <a:prstGeom prst="rect">
            <a:avLst/>
          </a:prstGeom>
          <a:noFill/>
          <a:ln>
            <a:noFill/>
          </a:ln>
        </p:spPr>
      </p:pic>
      <p:pic>
        <p:nvPicPr>
          <p:cNvPr id="361" name="Google Shape;361;p76" title="ícono de codertips"/>
          <p:cNvPicPr preferRelativeResize="0"/>
          <p:nvPr/>
        </p:nvPicPr>
        <p:blipFill>
          <a:blip r:embed="rId5">
            <a:alphaModFix/>
          </a:blip>
          <a:stretch>
            <a:fillRect/>
          </a:stretch>
        </p:blipFill>
        <p:spPr>
          <a:xfrm>
            <a:off x="4717172" y="3645682"/>
            <a:ext cx="283743" cy="28374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7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78"/>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1</a:t>
            </a:r>
            <a:endParaRPr b="1" sz="4000">
              <a:solidFill>
                <a:schemeClr val="dk1"/>
              </a:solidFill>
              <a:latin typeface="DM Sans"/>
              <a:ea typeface="DM Sans"/>
              <a:cs typeface="DM Sans"/>
              <a:sym typeface="DM Sans"/>
            </a:endParaRPr>
          </a:p>
        </p:txBody>
      </p:sp>
      <p:sp>
        <p:nvSpPr>
          <p:cNvPr id="372" name="Google Shape;372;p78"/>
          <p:cNvSpPr txBox="1"/>
          <p:nvPr/>
        </p:nvSpPr>
        <p:spPr>
          <a:xfrm>
            <a:off x="475500" y="1207175"/>
            <a:ext cx="8193000" cy="287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entrada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UN  NOMBRE</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nombre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BART</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if</a:t>
            </a:r>
            <a:r>
              <a:rPr lang="es-419" sz="1800">
                <a:solidFill>
                  <a:srgbClr val="F6F6F4"/>
                </a:solidFill>
                <a:latin typeface="Courier New"/>
                <a:ea typeface="Courier New"/>
                <a:cs typeface="Courier New"/>
                <a:sym typeface="Courier New"/>
              </a:rPr>
              <a:t> (entrada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nombre)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FUI YO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else</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YO NO FUI</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79"/>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sp>
        <p:nvSpPr>
          <p:cNvPr id="378" name="Google Shape;378;p79"/>
          <p:cNvSpPr txBox="1"/>
          <p:nvPr/>
        </p:nvSpPr>
        <p:spPr>
          <a:xfrm>
            <a:off x="475500" y="1207175"/>
            <a:ext cx="8193000" cy="287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UN  TECLA</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if</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CORRECTO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else</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ERROR</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80"/>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3</a:t>
            </a:r>
            <a:endParaRPr b="1" sz="4000">
              <a:solidFill>
                <a:schemeClr val="dk1"/>
              </a:solidFill>
              <a:latin typeface="DM Sans"/>
              <a:ea typeface="DM Sans"/>
              <a:cs typeface="DM Sans"/>
              <a:sym typeface="DM Sans"/>
            </a:endParaRPr>
          </a:p>
        </p:txBody>
      </p:sp>
      <p:sp>
        <p:nvSpPr>
          <p:cNvPr id="384" name="Google Shape;384;p80"/>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entrada3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UN NUMERO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(entrada3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1</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ELEGISTE A HOMERO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(entrada3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2</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ELEGISTE A MARGE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(entrada3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3</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ELEGISTE A BART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(entrada3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4</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ELEGISTE A LISA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81"/>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4</a:t>
            </a:r>
            <a:endParaRPr b="1" sz="4000">
              <a:solidFill>
                <a:schemeClr val="dk1"/>
              </a:solidFill>
              <a:latin typeface="DM Sans"/>
              <a:ea typeface="DM Sans"/>
              <a:cs typeface="DM Sans"/>
              <a:sym typeface="DM Sans"/>
            </a:endParaRPr>
          </a:p>
        </p:txBody>
      </p:sp>
      <p:sp>
        <p:nvSpPr>
          <p:cNvPr id="390" name="Google Shape;390;p81"/>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entrada4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parseFloat</a:t>
            </a:r>
            <a:r>
              <a:rPr lang="es-419">
                <a:solidFill>
                  <a:srgbClr val="F6F6F4"/>
                </a:solidFill>
                <a:latin typeface="Courier New"/>
                <a:ea typeface="Courier New"/>
                <a:cs typeface="Courier New"/>
                <a:sym typeface="Courier New"/>
              </a:rPr>
              <a:t>(</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UN NUMERO</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if</a:t>
            </a:r>
            <a:r>
              <a:rPr lang="es-419">
                <a:solidFill>
                  <a:srgbClr val="F6F6F4"/>
                </a:solidFill>
                <a:latin typeface="Courier New"/>
                <a:ea typeface="Courier New"/>
                <a:cs typeface="Courier New"/>
                <a:sym typeface="Courier New"/>
              </a:rPr>
              <a:t> ((entrada4 </a:t>
            </a:r>
            <a:r>
              <a:rPr lang="es-419">
                <a:solidFill>
                  <a:srgbClr val="F286C4"/>
                </a:solidFill>
                <a:latin typeface="Courier New"/>
                <a:ea typeface="Courier New"/>
                <a:cs typeface="Courier New"/>
                <a:sym typeface="Courier New"/>
              </a:rPr>
              <a:t>&gt;=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0</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&amp;&amp;</a:t>
            </a:r>
            <a:r>
              <a:rPr lang="es-419">
                <a:solidFill>
                  <a:srgbClr val="F6F6F4"/>
                </a:solidFill>
                <a:latin typeface="Courier New"/>
                <a:ea typeface="Courier New"/>
                <a:cs typeface="Courier New"/>
                <a:sym typeface="Courier New"/>
              </a:rPr>
              <a:t> (entrada4 </a:t>
            </a:r>
            <a:r>
              <a:rPr lang="es-419">
                <a:solidFill>
                  <a:srgbClr val="F286C4"/>
                </a:solidFill>
                <a:latin typeface="Courier New"/>
                <a:ea typeface="Courier New"/>
                <a:cs typeface="Courier New"/>
                <a:sym typeface="Courier New"/>
              </a:rPr>
              <a:t>&lt;=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1000</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alert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PRESUPUESTO BAJO</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else</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if</a:t>
            </a:r>
            <a:r>
              <a:rPr lang="es-419">
                <a:solidFill>
                  <a:srgbClr val="F6F6F4"/>
                </a:solidFill>
                <a:latin typeface="Courier New"/>
                <a:ea typeface="Courier New"/>
                <a:cs typeface="Courier New"/>
                <a:sym typeface="Courier New"/>
              </a:rPr>
              <a:t> ((entrada4 </a:t>
            </a:r>
            <a:r>
              <a:rPr lang="es-419">
                <a:solidFill>
                  <a:srgbClr val="F286C4"/>
                </a:solidFill>
                <a:latin typeface="Courier New"/>
                <a:ea typeface="Courier New"/>
                <a:cs typeface="Courier New"/>
                <a:sym typeface="Courier New"/>
              </a:rPr>
              <a:t>&gt;=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1001</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&amp;&amp;</a:t>
            </a:r>
            <a:r>
              <a:rPr lang="es-419">
                <a:solidFill>
                  <a:srgbClr val="F6F6F4"/>
                </a:solidFill>
                <a:latin typeface="Courier New"/>
                <a:ea typeface="Courier New"/>
                <a:cs typeface="Courier New"/>
                <a:sym typeface="Courier New"/>
              </a:rPr>
              <a:t> (entrada4 </a:t>
            </a:r>
            <a:r>
              <a:rPr lang="es-419">
                <a:solidFill>
                  <a:srgbClr val="F286C4"/>
                </a:solidFill>
                <a:latin typeface="Courier New"/>
                <a:ea typeface="Courier New"/>
                <a:cs typeface="Courier New"/>
                <a:sym typeface="Courier New"/>
              </a:rPr>
              <a:t>&lt;=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3000</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alert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PRESUPUESTO MEDIO</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else</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if</a:t>
            </a:r>
            <a:r>
              <a:rPr lang="es-419">
                <a:solidFill>
                  <a:srgbClr val="F6F6F4"/>
                </a:solidFill>
                <a:latin typeface="Courier New"/>
                <a:ea typeface="Courier New"/>
                <a:cs typeface="Courier New"/>
                <a:sym typeface="Courier New"/>
              </a:rPr>
              <a:t> (entrada4 </a:t>
            </a:r>
            <a:r>
              <a:rPr lang="es-419">
                <a:solidFill>
                  <a:srgbClr val="F286C4"/>
                </a:solidFill>
                <a:latin typeface="Courier New"/>
                <a:ea typeface="Courier New"/>
                <a:cs typeface="Courier New"/>
                <a:sym typeface="Courier New"/>
              </a:rPr>
              <a:t>&gt;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3000</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alert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PRESUPUESTO ALTO</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else</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alert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ERROR</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82"/>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5</a:t>
            </a:r>
            <a:endParaRPr b="1" sz="4000">
              <a:solidFill>
                <a:schemeClr val="dk1"/>
              </a:solidFill>
              <a:latin typeface="DM Sans"/>
              <a:ea typeface="DM Sans"/>
              <a:cs typeface="DM Sans"/>
              <a:sym typeface="DM Sans"/>
            </a:endParaRPr>
          </a:p>
        </p:txBody>
      </p:sp>
      <p:sp>
        <p:nvSpPr>
          <p:cNvPr id="396" name="Google Shape;396;p82"/>
          <p:cNvSpPr txBox="1"/>
          <p:nvPr/>
        </p:nvSpPr>
        <p:spPr>
          <a:xfrm>
            <a:off x="401700" y="1207175"/>
            <a:ext cx="8340600" cy="3681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1er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2do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3er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producto4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4to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(producto4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heladera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3)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4)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producto4;</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(heladera);</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 ES NECESARIO CARGAR TODOS LOS PRODUCTOS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97" name="Google Shape;397;p8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83"/>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403" name="Google Shape;403;p83"/>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3</a:t>
            </a:r>
            <a:endParaRPr sz="1600">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8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es</a:t>
            </a:r>
            <a:endParaRPr b="1" sz="400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58"/>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208" name="Google Shape;208;p58"/>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EJERCICIO </a:t>
            </a:r>
            <a:r>
              <a:rPr b="1" lang="es-419" sz="1800">
                <a:solidFill>
                  <a:schemeClr val="lt1"/>
                </a:solidFill>
                <a:latin typeface="DM Sans"/>
                <a:ea typeface="DM Sans"/>
                <a:cs typeface="DM Sans"/>
                <a:sym typeface="DM Sans"/>
              </a:rPr>
              <a:t>1</a:t>
            </a:r>
            <a:endParaRPr sz="160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85"/>
          <p:cNvSpPr txBox="1"/>
          <p:nvPr/>
        </p:nvSpPr>
        <p:spPr>
          <a:xfrm>
            <a:off x="4597450" y="78831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El pizarrón</a:t>
            </a:r>
            <a:endParaRPr b="1" sz="3400">
              <a:solidFill>
                <a:schemeClr val="dk1"/>
              </a:solidFill>
              <a:latin typeface="DM Sans"/>
              <a:ea typeface="DM Sans"/>
              <a:cs typeface="DM Sans"/>
              <a:sym typeface="DM Sans"/>
            </a:endParaRPr>
          </a:p>
        </p:txBody>
      </p:sp>
      <p:sp>
        <p:nvSpPr>
          <p:cNvPr id="414" name="Google Shape;414;p85"/>
          <p:cNvSpPr txBox="1"/>
          <p:nvPr/>
        </p:nvSpPr>
        <p:spPr>
          <a:xfrm>
            <a:off x="4597450" y="1991763"/>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un (1) un número y un (1) texto. Efectuar una salida </a:t>
            </a:r>
            <a:r>
              <a:rPr lang="es-419" sz="1350">
                <a:highlight>
                  <a:schemeClr val="accent6"/>
                </a:highlight>
                <a:latin typeface="DM Sans"/>
                <a:ea typeface="DM Sans"/>
                <a:cs typeface="DM Sans"/>
                <a:sym typeface="DM Sans"/>
              </a:rPr>
              <a:t>por alerta</a:t>
            </a:r>
            <a:r>
              <a:rPr lang="es-419" sz="1350">
                <a:latin typeface="DM Sans"/>
                <a:ea typeface="DM Sans"/>
                <a:cs typeface="DM Sans"/>
                <a:sym typeface="DM Sans"/>
              </a:rPr>
              <a:t> con el mensaje ingresado por cada repetición, hasta alcanzar el valor señalado por el usuario.</a:t>
            </a:r>
            <a:endParaRPr sz="1350">
              <a:latin typeface="DM Sans"/>
              <a:ea typeface="DM Sans"/>
              <a:cs typeface="DM Sans"/>
              <a:sym typeface="DM Sans"/>
            </a:endParaRPr>
          </a:p>
        </p:txBody>
      </p:sp>
      <p:pic>
        <p:nvPicPr>
          <p:cNvPr id="415" name="Google Shape;415;p85"/>
          <p:cNvPicPr preferRelativeResize="0"/>
          <p:nvPr/>
        </p:nvPicPr>
        <p:blipFill>
          <a:blip r:embed="rId3">
            <a:alphaModFix/>
          </a:blip>
          <a:stretch>
            <a:fillRect/>
          </a:stretch>
        </p:blipFill>
        <p:spPr>
          <a:xfrm>
            <a:off x="0" y="0"/>
            <a:ext cx="3297374" cy="5143500"/>
          </a:xfrm>
          <a:prstGeom prst="rect">
            <a:avLst/>
          </a:prstGeom>
          <a:noFill/>
          <a:ln>
            <a:noFill/>
          </a:ln>
        </p:spPr>
      </p:pic>
      <p:sp>
        <p:nvSpPr>
          <p:cNvPr id="416" name="Google Shape;416;p85"/>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417" name="Google Shape;417;p85"/>
          <p:cNvSpPr txBox="1"/>
          <p:nvPr/>
        </p:nvSpPr>
        <p:spPr>
          <a:xfrm>
            <a:off x="4584550" y="323345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Cuando decimos “por cada repetición”, estamos señalando la necesidad de emplear ciclos. Si el ciclo está condicionado por un número de repeticiones, se usa for.</a:t>
            </a:r>
            <a:endParaRPr sz="1200">
              <a:solidFill>
                <a:schemeClr val="dk2"/>
              </a:solidFill>
              <a:latin typeface="DM Sans"/>
              <a:ea typeface="DM Sans"/>
              <a:cs typeface="DM Sans"/>
              <a:sym typeface="DM Sans"/>
            </a:endParaRPr>
          </a:p>
        </p:txBody>
      </p:sp>
      <p:pic>
        <p:nvPicPr>
          <p:cNvPr id="418" name="Google Shape;418;p85"/>
          <p:cNvPicPr preferRelativeResize="0"/>
          <p:nvPr/>
        </p:nvPicPr>
        <p:blipFill>
          <a:blip r:embed="rId4">
            <a:alphaModFix/>
          </a:blip>
          <a:stretch>
            <a:fillRect/>
          </a:stretch>
        </p:blipFill>
        <p:spPr>
          <a:xfrm>
            <a:off x="0" y="-31550"/>
            <a:ext cx="4282566" cy="5206600"/>
          </a:xfrm>
          <a:prstGeom prst="rect">
            <a:avLst/>
          </a:prstGeom>
          <a:noFill/>
          <a:ln>
            <a:noFill/>
          </a:ln>
        </p:spPr>
      </p:pic>
      <p:pic>
        <p:nvPicPr>
          <p:cNvPr id="419" name="Google Shape;419;p85" title="ícono de codertips"/>
          <p:cNvPicPr preferRelativeResize="0"/>
          <p:nvPr/>
        </p:nvPicPr>
        <p:blipFill>
          <a:blip r:embed="rId5">
            <a:alphaModFix/>
          </a:blip>
          <a:stretch>
            <a:fillRect/>
          </a:stretch>
        </p:blipFill>
        <p:spPr>
          <a:xfrm>
            <a:off x="4717172" y="3645682"/>
            <a:ext cx="283743" cy="28374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86"/>
          <p:cNvSpPr txBox="1"/>
          <p:nvPr/>
        </p:nvSpPr>
        <p:spPr>
          <a:xfrm>
            <a:off x="4597450" y="468275"/>
            <a:ext cx="40392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El cuadrado ordinario</a:t>
            </a:r>
            <a:endParaRPr b="1" sz="3400">
              <a:solidFill>
                <a:schemeClr val="dk1"/>
              </a:solidFill>
              <a:latin typeface="DM Sans"/>
              <a:ea typeface="DM Sans"/>
              <a:cs typeface="DM Sans"/>
              <a:sym typeface="DM Sans"/>
            </a:endParaRPr>
          </a:p>
        </p:txBody>
      </p:sp>
      <p:sp>
        <p:nvSpPr>
          <p:cNvPr id="425" name="Google Shape;425;p86"/>
          <p:cNvSpPr txBox="1"/>
          <p:nvPr/>
        </p:nvSpPr>
        <p:spPr>
          <a:xfrm>
            <a:off x="4597450" y="2066075"/>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un (1) número. Emplear este valor para determinar la cantidad de repeticiones, y efectuar una salida </a:t>
            </a:r>
            <a:r>
              <a:rPr lang="es-419" sz="1350">
                <a:highlight>
                  <a:schemeClr val="accent6"/>
                </a:highlight>
                <a:latin typeface="DM Sans"/>
                <a:ea typeface="DM Sans"/>
                <a:cs typeface="DM Sans"/>
                <a:sym typeface="DM Sans"/>
              </a:rPr>
              <a:t>por alerta</a:t>
            </a:r>
            <a:r>
              <a:rPr lang="es-419" sz="1350">
                <a:latin typeface="DM Sans"/>
                <a:ea typeface="DM Sans"/>
                <a:cs typeface="DM Sans"/>
                <a:sym typeface="DM Sans"/>
              </a:rPr>
              <a:t> con el mensaje “lado” en cada repetición. Pero si se alcanza un número de iteraciones mayor que cuatro (4), cancelar el ciclo.</a:t>
            </a:r>
            <a:endParaRPr sz="1350">
              <a:latin typeface="DM Sans"/>
              <a:ea typeface="DM Sans"/>
              <a:cs typeface="DM Sans"/>
              <a:sym typeface="DM Sans"/>
            </a:endParaRPr>
          </a:p>
        </p:txBody>
      </p:sp>
      <p:pic>
        <p:nvPicPr>
          <p:cNvPr id="426" name="Google Shape;426;p86"/>
          <p:cNvPicPr preferRelativeResize="0"/>
          <p:nvPr/>
        </p:nvPicPr>
        <p:blipFill>
          <a:blip r:embed="rId3">
            <a:alphaModFix/>
          </a:blip>
          <a:stretch>
            <a:fillRect/>
          </a:stretch>
        </p:blipFill>
        <p:spPr>
          <a:xfrm>
            <a:off x="0" y="0"/>
            <a:ext cx="3297374" cy="5143500"/>
          </a:xfrm>
          <a:prstGeom prst="rect">
            <a:avLst/>
          </a:prstGeom>
          <a:noFill/>
          <a:ln>
            <a:noFill/>
          </a:ln>
        </p:spPr>
      </p:pic>
      <p:sp>
        <p:nvSpPr>
          <p:cNvPr id="427" name="Google Shape;427;p86"/>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428" name="Google Shape;428;p86"/>
          <p:cNvSpPr txBox="1"/>
          <p:nvPr/>
        </p:nvSpPr>
        <p:spPr>
          <a:xfrm>
            <a:off x="45845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Es importante distinguir entre el número máximo de repeticiones de un for. y un condicional cuyo cumplimiento puede provocar la interrupción del bucle (con break). </a:t>
            </a:r>
            <a:endParaRPr sz="1200">
              <a:solidFill>
                <a:schemeClr val="dk2"/>
              </a:solidFill>
              <a:latin typeface="DM Sans"/>
              <a:ea typeface="DM Sans"/>
              <a:cs typeface="DM Sans"/>
              <a:sym typeface="DM Sans"/>
            </a:endParaRPr>
          </a:p>
        </p:txBody>
      </p:sp>
      <p:pic>
        <p:nvPicPr>
          <p:cNvPr id="429" name="Google Shape;429;p86"/>
          <p:cNvPicPr preferRelativeResize="0"/>
          <p:nvPr/>
        </p:nvPicPr>
        <p:blipFill rotWithShape="1">
          <a:blip r:embed="rId4">
            <a:alphaModFix/>
          </a:blip>
          <a:srcRect b="0" l="36367" r="6817" t="0"/>
          <a:stretch/>
        </p:blipFill>
        <p:spPr>
          <a:xfrm>
            <a:off x="0" y="0"/>
            <a:ext cx="4155050" cy="5143500"/>
          </a:xfrm>
          <a:prstGeom prst="rect">
            <a:avLst/>
          </a:prstGeom>
          <a:noFill/>
          <a:ln>
            <a:noFill/>
          </a:ln>
        </p:spPr>
      </p:pic>
      <p:pic>
        <p:nvPicPr>
          <p:cNvPr id="430" name="Google Shape;430;p86" title="ícono de codertips"/>
          <p:cNvPicPr preferRelativeResize="0"/>
          <p:nvPr/>
        </p:nvPicPr>
        <p:blipFill>
          <a:blip r:embed="rId5">
            <a:alphaModFix/>
          </a:blip>
          <a:stretch>
            <a:fillRect/>
          </a:stretch>
        </p:blipFill>
        <p:spPr>
          <a:xfrm>
            <a:off x="4717172" y="3895632"/>
            <a:ext cx="283743" cy="28374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87"/>
          <p:cNvSpPr txBox="1"/>
          <p:nvPr/>
        </p:nvSpPr>
        <p:spPr>
          <a:xfrm>
            <a:off x="4597450" y="576313"/>
            <a:ext cx="40392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Registro de alumnos</a:t>
            </a:r>
            <a:endParaRPr b="1" sz="3400">
              <a:solidFill>
                <a:schemeClr val="dk1"/>
              </a:solidFill>
              <a:latin typeface="DM Sans"/>
              <a:ea typeface="DM Sans"/>
              <a:cs typeface="DM Sans"/>
              <a:sym typeface="DM Sans"/>
            </a:endParaRPr>
          </a:p>
        </p:txBody>
      </p:sp>
      <p:sp>
        <p:nvSpPr>
          <p:cNvPr id="436" name="Google Shape;436;p87"/>
          <p:cNvSpPr txBox="1"/>
          <p:nvPr/>
        </p:nvSpPr>
        <p:spPr>
          <a:xfrm>
            <a:off x="4597450" y="2174100"/>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la carga de diez (10) alumnos de forma consecutiva.</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realizar un única salida </a:t>
            </a:r>
            <a:r>
              <a:rPr lang="es-419" sz="1350">
                <a:highlight>
                  <a:schemeClr val="accent6"/>
                </a:highlight>
                <a:latin typeface="DM Sans"/>
                <a:ea typeface="DM Sans"/>
                <a:cs typeface="DM Sans"/>
                <a:sym typeface="DM Sans"/>
              </a:rPr>
              <a:t>por alerta</a:t>
            </a:r>
            <a:r>
              <a:rPr lang="es-419" sz="1350">
                <a:latin typeface="DM Sans"/>
                <a:ea typeface="DM Sans"/>
                <a:cs typeface="DM Sans"/>
                <a:sym typeface="DM Sans"/>
              </a:rPr>
              <a:t>, con el listado de alumnos registrados.</a:t>
            </a:r>
            <a:endParaRPr sz="1350">
              <a:latin typeface="DM Sans"/>
              <a:ea typeface="DM Sans"/>
              <a:cs typeface="DM Sans"/>
              <a:sym typeface="DM Sans"/>
            </a:endParaRPr>
          </a:p>
        </p:txBody>
      </p:sp>
      <p:sp>
        <p:nvSpPr>
          <p:cNvPr id="437" name="Google Shape;437;p87"/>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438" name="Google Shape;438;p87"/>
          <p:cNvSpPr txBox="1"/>
          <p:nvPr/>
        </p:nvSpPr>
        <p:spPr>
          <a:xfrm>
            <a:off x="4584550" y="344545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La “carga consecutiva” implica utilizar un bucle, para solicitar entradas al usuario una detrás de otra.  Podemos concatenar la entrada obtenida en cada ciclo a otra variable.</a:t>
            </a:r>
            <a:endParaRPr sz="1200">
              <a:solidFill>
                <a:schemeClr val="dk2"/>
              </a:solidFill>
              <a:latin typeface="DM Sans"/>
              <a:ea typeface="DM Sans"/>
              <a:cs typeface="DM Sans"/>
              <a:sym typeface="DM Sans"/>
            </a:endParaRPr>
          </a:p>
        </p:txBody>
      </p:sp>
      <p:pic>
        <p:nvPicPr>
          <p:cNvPr id="439" name="Google Shape;439;p87"/>
          <p:cNvPicPr preferRelativeResize="0"/>
          <p:nvPr/>
        </p:nvPicPr>
        <p:blipFill rotWithShape="1">
          <a:blip r:embed="rId3">
            <a:alphaModFix/>
          </a:blip>
          <a:srcRect b="0" l="22245" r="21536" t="0"/>
          <a:stretch/>
        </p:blipFill>
        <p:spPr>
          <a:xfrm>
            <a:off x="0" y="0"/>
            <a:ext cx="4347476" cy="5143500"/>
          </a:xfrm>
          <a:prstGeom prst="rect">
            <a:avLst/>
          </a:prstGeom>
          <a:noFill/>
          <a:ln>
            <a:noFill/>
          </a:ln>
        </p:spPr>
      </p:pic>
      <p:pic>
        <p:nvPicPr>
          <p:cNvPr id="440" name="Google Shape;440;p87" title="ícono de codertips"/>
          <p:cNvPicPr preferRelativeResize="0"/>
          <p:nvPr/>
        </p:nvPicPr>
        <p:blipFill>
          <a:blip r:embed="rId4">
            <a:alphaModFix/>
          </a:blip>
          <a:stretch>
            <a:fillRect/>
          </a:stretch>
        </p:blipFill>
        <p:spPr>
          <a:xfrm>
            <a:off x="4717172" y="3857669"/>
            <a:ext cx="283743" cy="28374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88"/>
          <p:cNvSpPr txBox="1"/>
          <p:nvPr/>
        </p:nvSpPr>
        <p:spPr>
          <a:xfrm>
            <a:off x="4597450" y="895413"/>
            <a:ext cx="40710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4</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El innombrable</a:t>
            </a:r>
            <a:endParaRPr b="1" sz="3400">
              <a:solidFill>
                <a:schemeClr val="dk1"/>
              </a:solidFill>
              <a:latin typeface="DM Sans"/>
              <a:ea typeface="DM Sans"/>
              <a:cs typeface="DM Sans"/>
              <a:sym typeface="DM Sans"/>
            </a:endParaRPr>
          </a:p>
        </p:txBody>
      </p:sp>
      <p:sp>
        <p:nvSpPr>
          <p:cNvPr id="446" name="Google Shape;446;p88"/>
          <p:cNvSpPr txBox="1"/>
          <p:nvPr/>
        </p:nvSpPr>
        <p:spPr>
          <a:xfrm>
            <a:off x="4597450" y="2022213"/>
            <a:ext cx="4039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la carga de nombres de forma consecutiva,  hasta que se ingrese “Voldemort”.</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realizar un única salida </a:t>
            </a:r>
            <a:r>
              <a:rPr lang="es-419" sz="1350">
                <a:highlight>
                  <a:schemeClr val="accent6"/>
                </a:highlight>
                <a:latin typeface="DM Sans"/>
                <a:ea typeface="DM Sans"/>
                <a:cs typeface="DM Sans"/>
                <a:sym typeface="DM Sans"/>
              </a:rPr>
              <a:t>por alerta</a:t>
            </a:r>
            <a:r>
              <a:rPr lang="es-419" sz="1350">
                <a:latin typeface="DM Sans"/>
                <a:ea typeface="DM Sans"/>
                <a:cs typeface="DM Sans"/>
                <a:sym typeface="DM Sans"/>
              </a:rPr>
              <a:t>, con todos los nombres ingresados.</a:t>
            </a:r>
            <a:endParaRPr sz="1350">
              <a:latin typeface="DM Sans"/>
              <a:ea typeface="DM Sans"/>
              <a:cs typeface="DM Sans"/>
              <a:sym typeface="DM Sans"/>
            </a:endParaRPr>
          </a:p>
        </p:txBody>
      </p:sp>
      <p:sp>
        <p:nvSpPr>
          <p:cNvPr id="447" name="Google Shape;447;p88"/>
          <p:cNvSpPr txBox="1"/>
          <p:nvPr/>
        </p:nvSpPr>
        <p:spPr>
          <a:xfrm>
            <a:off x="4600450" y="334055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La repetición consecutiva “hasta que se ingrese un valor”, implica el uso de un bucle condicional (while o do...while), el cual se interrumpe una vez el usuario ingresa dicho valor.</a:t>
            </a:r>
            <a:endParaRPr sz="1200">
              <a:solidFill>
                <a:schemeClr val="dk2"/>
              </a:solidFill>
              <a:latin typeface="DM Sans"/>
              <a:ea typeface="DM Sans"/>
              <a:cs typeface="DM Sans"/>
              <a:sym typeface="DM Sans"/>
            </a:endParaRPr>
          </a:p>
        </p:txBody>
      </p:sp>
      <p:pic>
        <p:nvPicPr>
          <p:cNvPr id="448" name="Google Shape;448;p88"/>
          <p:cNvPicPr preferRelativeResize="0"/>
          <p:nvPr/>
        </p:nvPicPr>
        <p:blipFill>
          <a:blip r:embed="rId3">
            <a:alphaModFix/>
          </a:blip>
          <a:stretch>
            <a:fillRect/>
          </a:stretch>
        </p:blipFill>
        <p:spPr>
          <a:xfrm>
            <a:off x="123300" y="200650"/>
            <a:ext cx="4386470" cy="4942850"/>
          </a:xfrm>
          <a:prstGeom prst="rect">
            <a:avLst/>
          </a:prstGeom>
          <a:noFill/>
          <a:ln>
            <a:noFill/>
          </a:ln>
        </p:spPr>
      </p:pic>
      <p:pic>
        <p:nvPicPr>
          <p:cNvPr id="449" name="Google Shape;449;p88" title="ícono de codertips"/>
          <p:cNvPicPr preferRelativeResize="0"/>
          <p:nvPr/>
        </p:nvPicPr>
        <p:blipFill>
          <a:blip r:embed="rId4">
            <a:alphaModFix/>
          </a:blip>
          <a:stretch>
            <a:fillRect/>
          </a:stretch>
        </p:blipFill>
        <p:spPr>
          <a:xfrm>
            <a:off x="4717172" y="3752769"/>
            <a:ext cx="283743" cy="28374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89"/>
          <p:cNvSpPr txBox="1"/>
          <p:nvPr/>
        </p:nvSpPr>
        <p:spPr>
          <a:xfrm>
            <a:off x="4597450" y="468275"/>
            <a:ext cx="4065000" cy="93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700">
                <a:solidFill>
                  <a:schemeClr val="dk1"/>
                </a:solidFill>
                <a:latin typeface="DM Sans"/>
                <a:ea typeface="DM Sans"/>
                <a:cs typeface="DM Sans"/>
                <a:sym typeface="DM Sans"/>
              </a:rPr>
              <a:t>Actividad</a:t>
            </a:r>
            <a:r>
              <a:rPr b="1" lang="es-419" sz="2700">
                <a:solidFill>
                  <a:schemeClr val="dk1"/>
                </a:solidFill>
                <a:latin typeface="DM Sans"/>
                <a:ea typeface="DM Sans"/>
                <a:cs typeface="DM Sans"/>
                <a:sym typeface="DM Sans"/>
              </a:rPr>
              <a:t> 5</a:t>
            </a:r>
            <a:endParaRPr b="1" sz="27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700">
                <a:solidFill>
                  <a:schemeClr val="dk1"/>
                </a:solidFill>
                <a:latin typeface="DM Sans"/>
                <a:ea typeface="DM Sans"/>
                <a:cs typeface="DM Sans"/>
                <a:sym typeface="DM Sans"/>
              </a:rPr>
              <a:t>Comprando productos</a:t>
            </a:r>
            <a:endParaRPr b="1" sz="2700">
              <a:solidFill>
                <a:schemeClr val="dk1"/>
              </a:solidFill>
              <a:latin typeface="DM Sans"/>
              <a:ea typeface="DM Sans"/>
              <a:cs typeface="DM Sans"/>
              <a:sym typeface="DM Sans"/>
            </a:endParaRPr>
          </a:p>
        </p:txBody>
      </p:sp>
      <p:sp>
        <p:nvSpPr>
          <p:cNvPr id="455" name="Google Shape;455;p89"/>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456" name="Google Shape;456;p89"/>
          <p:cNvSpPr txBox="1"/>
          <p:nvPr/>
        </p:nvSpPr>
        <p:spPr>
          <a:xfrm>
            <a:off x="45845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Es importante distinguir entre el valor de la entrada que asegura la repetición (entrada != “ESC”), y los posibles valores de la entrada que disparan un procesamiento (1,2,3 y 4).</a:t>
            </a:r>
            <a:endParaRPr sz="1200">
              <a:solidFill>
                <a:schemeClr val="dk2"/>
              </a:solidFill>
              <a:latin typeface="DM Sans"/>
              <a:ea typeface="DM Sans"/>
              <a:cs typeface="DM Sans"/>
              <a:sym typeface="DM Sans"/>
            </a:endParaRPr>
          </a:p>
        </p:txBody>
      </p:sp>
      <p:sp>
        <p:nvSpPr>
          <p:cNvPr id="457" name="Google Shape;457;p89"/>
          <p:cNvSpPr txBox="1"/>
          <p:nvPr/>
        </p:nvSpPr>
        <p:spPr>
          <a:xfrm>
            <a:off x="4597450" y="1325800"/>
            <a:ext cx="4065000" cy="215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un (1) número de forma consecutiva, hasta que se ingrese “ESC”. Generar una única salida compuesta por los siguientes productos, según el valor ingresado en cada ciclo:</a:t>
            </a:r>
            <a:endParaRPr sz="1350">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lang="es-419" sz="1350">
                <a:latin typeface="DM Sans"/>
                <a:ea typeface="DM Sans"/>
                <a:cs typeface="DM Sans"/>
                <a:sym typeface="DM Sans"/>
              </a:rPr>
              <a:t>“Tomate” si es 1.</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“Papa” si es 2.</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“Carne” si es 3.</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“Pollo” si es 4.</a:t>
            </a:r>
            <a:endParaRPr sz="1350">
              <a:latin typeface="DM Sans"/>
              <a:ea typeface="DM Sans"/>
              <a:cs typeface="DM Sans"/>
              <a:sym typeface="DM Sans"/>
            </a:endParaRPr>
          </a:p>
        </p:txBody>
      </p:sp>
      <p:pic>
        <p:nvPicPr>
          <p:cNvPr id="458" name="Google Shape;458;p89"/>
          <p:cNvPicPr preferRelativeResize="0"/>
          <p:nvPr/>
        </p:nvPicPr>
        <p:blipFill rotWithShape="1">
          <a:blip r:embed="rId3">
            <a:alphaModFix/>
          </a:blip>
          <a:srcRect b="0" l="7091" r="7983" t="0"/>
          <a:stretch/>
        </p:blipFill>
        <p:spPr>
          <a:xfrm>
            <a:off x="0" y="0"/>
            <a:ext cx="4461626" cy="5143500"/>
          </a:xfrm>
          <a:prstGeom prst="rect">
            <a:avLst/>
          </a:prstGeom>
          <a:noFill/>
          <a:ln>
            <a:noFill/>
          </a:ln>
        </p:spPr>
      </p:pic>
      <p:pic>
        <p:nvPicPr>
          <p:cNvPr id="459" name="Google Shape;459;p89" title="ícono de codertips"/>
          <p:cNvPicPr preferRelativeResize="0"/>
          <p:nvPr/>
        </p:nvPicPr>
        <p:blipFill>
          <a:blip r:embed="rId4">
            <a:alphaModFix/>
          </a:blip>
          <a:stretch>
            <a:fillRect/>
          </a:stretch>
        </p:blipFill>
        <p:spPr>
          <a:xfrm>
            <a:off x="4717172" y="3895632"/>
            <a:ext cx="283743" cy="28374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9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91"/>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1</a:t>
            </a:r>
            <a:endParaRPr b="1" sz="4000">
              <a:solidFill>
                <a:schemeClr val="dk1"/>
              </a:solidFill>
              <a:latin typeface="DM Sans"/>
              <a:ea typeface="DM Sans"/>
              <a:cs typeface="DM Sans"/>
              <a:sym typeface="DM Sans"/>
            </a:endParaRPr>
          </a:p>
        </p:txBody>
      </p:sp>
      <p:sp>
        <p:nvSpPr>
          <p:cNvPr id="470" name="Google Shape;470;p91"/>
          <p:cNvSpPr txBox="1"/>
          <p:nvPr/>
        </p:nvSpPr>
        <p:spPr>
          <a:xfrm>
            <a:off x="475500" y="1628550"/>
            <a:ext cx="8193000" cy="1886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cantidad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CANTIDAD DE REPETICIONES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texto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TEXTO A REPETIR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cantidad;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(texto);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92"/>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sp>
        <p:nvSpPr>
          <p:cNvPr id="476" name="Google Shape;476;p92"/>
          <p:cNvSpPr txBox="1"/>
          <p:nvPr/>
        </p:nvSpPr>
        <p:spPr>
          <a:xfrm>
            <a:off x="475500" y="1244400"/>
            <a:ext cx="8193000" cy="265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lados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CANTIDAD DE LADOS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lados;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break</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lado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93"/>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3</a:t>
            </a:r>
            <a:endParaRPr b="1" sz="4000">
              <a:solidFill>
                <a:schemeClr val="dk1"/>
              </a:solidFill>
              <a:latin typeface="DM Sans"/>
              <a:ea typeface="DM Sans"/>
              <a:cs typeface="DM Sans"/>
              <a:sym typeface="DM Sans"/>
            </a:endParaRPr>
          </a:p>
        </p:txBody>
      </p:sp>
      <p:sp>
        <p:nvSpPr>
          <p:cNvPr id="482" name="Google Shape;482;p93"/>
          <p:cNvSpPr txBox="1"/>
          <p:nvPr/>
        </p:nvSpPr>
        <p:spPr>
          <a:xfrm>
            <a:off x="475500" y="1593750"/>
            <a:ext cx="8193000" cy="1956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alumnos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alumnos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 DE ALUMNO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(alumnos);</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94"/>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4</a:t>
            </a:r>
            <a:endParaRPr b="1" sz="4000">
              <a:solidFill>
                <a:schemeClr val="dk1"/>
              </a:solidFill>
              <a:latin typeface="DM Sans"/>
              <a:ea typeface="DM Sans"/>
              <a:cs typeface="DM Sans"/>
              <a:sym typeface="DM Sans"/>
            </a:endParaRPr>
          </a:p>
        </p:txBody>
      </p:sp>
      <p:sp>
        <p:nvSpPr>
          <p:cNvPr id="488" name="Google Shape;488;p94"/>
          <p:cNvSpPr txBox="1"/>
          <p:nvPr/>
        </p:nvSpPr>
        <p:spPr>
          <a:xfrm>
            <a:off x="475500" y="1334525"/>
            <a:ext cx="8193000" cy="2646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ingresados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Voldemort</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ingresados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(ingresados);</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59"/>
          <p:cNvSpPr txBox="1"/>
          <p:nvPr/>
        </p:nvSpPr>
        <p:spPr>
          <a:xfrm>
            <a:off x="4597450" y="3609525"/>
            <a:ext cx="4065000" cy="738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rgbClr val="595959"/>
                </a:solidFill>
                <a:latin typeface="DM Sans"/>
                <a:ea typeface="DM Sans"/>
                <a:cs typeface="DM Sans"/>
                <a:sym typeface="DM Sans"/>
              </a:rPr>
              <a:t>Es posible que los valores de nombre, apellido y edad sean de otra persona a elección.</a:t>
            </a:r>
            <a:endParaRPr sz="1200">
              <a:solidFill>
                <a:srgbClr val="595959"/>
              </a:solidFill>
              <a:latin typeface="DM Sans"/>
              <a:ea typeface="DM Sans"/>
              <a:cs typeface="DM Sans"/>
              <a:sym typeface="DM Sans"/>
            </a:endParaRPr>
          </a:p>
        </p:txBody>
      </p:sp>
      <p:grpSp>
        <p:nvGrpSpPr>
          <p:cNvPr id="214" name="Google Shape;214;p59"/>
          <p:cNvGrpSpPr/>
          <p:nvPr/>
        </p:nvGrpSpPr>
        <p:grpSpPr>
          <a:xfrm>
            <a:off x="4626401" y="3746322"/>
            <a:ext cx="465285" cy="465285"/>
            <a:chOff x="4202550" y="994173"/>
            <a:chExt cx="738900" cy="738900"/>
          </a:xfrm>
        </p:grpSpPr>
        <p:sp>
          <p:nvSpPr>
            <p:cNvPr id="215" name="Google Shape;215;p59"/>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16" name="Google Shape;216;p59"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217" name="Google Shape;217;p59"/>
          <p:cNvSpPr txBox="1"/>
          <p:nvPr/>
        </p:nvSpPr>
        <p:spPr>
          <a:xfrm>
            <a:off x="4597450" y="795088"/>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Homero</a:t>
            </a:r>
            <a:endParaRPr b="1" sz="3400">
              <a:solidFill>
                <a:schemeClr val="dk1"/>
              </a:solidFill>
              <a:latin typeface="DM Sans"/>
              <a:ea typeface="DM Sans"/>
              <a:cs typeface="DM Sans"/>
              <a:sym typeface="DM Sans"/>
            </a:endParaRPr>
          </a:p>
        </p:txBody>
      </p:sp>
      <p:sp>
        <p:nvSpPr>
          <p:cNvPr id="218" name="Google Shape;218;p59"/>
          <p:cNvSpPr txBox="1"/>
          <p:nvPr/>
        </p:nvSpPr>
        <p:spPr>
          <a:xfrm>
            <a:off x="4597450" y="1998538"/>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Crear tres (3) variables para asignar el nombre, apellido y edad de Homero, respectivamente. Es indistinto el empleo de </a:t>
            </a:r>
            <a:r>
              <a:rPr lang="es-419" sz="1350">
                <a:solidFill>
                  <a:schemeClr val="accent4"/>
                </a:solidFill>
                <a:latin typeface="DM Sans"/>
                <a:ea typeface="DM Sans"/>
                <a:cs typeface="DM Sans"/>
                <a:sym typeface="DM Sans"/>
              </a:rPr>
              <a:t>var</a:t>
            </a:r>
            <a:r>
              <a:rPr lang="es-419" sz="1350">
                <a:latin typeface="DM Sans"/>
                <a:ea typeface="DM Sans"/>
                <a:cs typeface="DM Sans"/>
                <a:sym typeface="DM Sans"/>
              </a:rPr>
              <a:t> o </a:t>
            </a:r>
            <a:r>
              <a:rPr lang="es-419" sz="1350">
                <a:solidFill>
                  <a:schemeClr val="accent4"/>
                </a:solidFill>
                <a:latin typeface="DM Sans"/>
                <a:ea typeface="DM Sans"/>
                <a:cs typeface="DM Sans"/>
                <a:sym typeface="DM Sans"/>
              </a:rPr>
              <a:t>let </a:t>
            </a:r>
            <a:r>
              <a:rPr lang="es-419" sz="1350">
                <a:latin typeface="DM Sans"/>
                <a:ea typeface="DM Sans"/>
                <a:cs typeface="DM Sans"/>
                <a:sym typeface="DM Sans"/>
              </a:rPr>
              <a:t>en la declaración.</a:t>
            </a:r>
            <a:endParaRPr sz="1350">
              <a:latin typeface="DM Sans"/>
              <a:ea typeface="DM Sans"/>
              <a:cs typeface="DM Sans"/>
              <a:sym typeface="DM Sans"/>
            </a:endParaRPr>
          </a:p>
        </p:txBody>
      </p:sp>
      <p:pic>
        <p:nvPicPr>
          <p:cNvPr id="219" name="Google Shape;219;p59"/>
          <p:cNvPicPr preferRelativeResize="0"/>
          <p:nvPr/>
        </p:nvPicPr>
        <p:blipFill>
          <a:blip r:embed="rId4">
            <a:alphaModFix/>
          </a:blip>
          <a:stretch>
            <a:fillRect/>
          </a:stretch>
        </p:blipFill>
        <p:spPr>
          <a:xfrm>
            <a:off x="0" y="0"/>
            <a:ext cx="3297374" cy="5143500"/>
          </a:xfrm>
          <a:prstGeom prst="rect">
            <a:avLst/>
          </a:prstGeom>
          <a:noFill/>
          <a:ln>
            <a:noFill/>
          </a:ln>
        </p:spPr>
      </p:pic>
      <p:sp>
        <p:nvSpPr>
          <p:cNvPr id="220" name="Google Shape;220;p59"/>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221" name="Google Shape;221;p59"/>
          <p:cNvPicPr preferRelativeResize="0"/>
          <p:nvPr/>
        </p:nvPicPr>
        <p:blipFill rotWithShape="1">
          <a:blip r:embed="rId5">
            <a:alphaModFix/>
          </a:blip>
          <a:srcRect b="0" l="25233" r="27891" t="0"/>
          <a:stretch/>
        </p:blipFill>
        <p:spPr>
          <a:xfrm>
            <a:off x="0" y="0"/>
            <a:ext cx="4286249"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95"/>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5</a:t>
            </a:r>
            <a:endParaRPr b="1" sz="4000">
              <a:solidFill>
                <a:schemeClr val="dk1"/>
              </a:solidFill>
              <a:latin typeface="DM Sans"/>
              <a:ea typeface="DM Sans"/>
              <a:cs typeface="DM Sans"/>
              <a:sym typeface="DM Sans"/>
            </a:endParaRPr>
          </a:p>
        </p:txBody>
      </p:sp>
      <p:pic>
        <p:nvPicPr>
          <p:cNvPr id="494" name="Google Shape;494;p9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95" name="Google Shape;495;p95"/>
          <p:cNvSpPr txBox="1"/>
          <p:nvPr/>
        </p:nvSpPr>
        <p:spPr>
          <a:xfrm>
            <a:off x="475500" y="1136150"/>
            <a:ext cx="8193000" cy="4007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PRODUCTO DE 1 A 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while</a:t>
            </a: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ESC</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switch</a:t>
            </a:r>
            <a:r>
              <a:rPr lang="es-419" sz="1200">
                <a:solidFill>
                  <a:srgbClr val="F6F6F4"/>
                </a:solidFill>
                <a:latin typeface="Courier New"/>
                <a:ea typeface="Courier New"/>
                <a:cs typeface="Courier New"/>
                <a:sym typeface="Courier New"/>
              </a:rPr>
              <a:t> (entrada)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Tomate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Papa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Carne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Pollo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default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PRODUCTO DE 1 A 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496" name="Google Shape;496;p9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96"/>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502" name="Google Shape;502;p96"/>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4</a:t>
            </a:r>
            <a:endParaRPr sz="1600">
              <a:solidFill>
                <a:schemeClr val="lt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9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es</a:t>
            </a:r>
            <a:endParaRPr b="1" sz="4000">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98"/>
          <p:cNvSpPr txBox="1"/>
          <p:nvPr/>
        </p:nvSpPr>
        <p:spPr>
          <a:xfrm>
            <a:off x="4597450" y="468275"/>
            <a:ext cx="4065000" cy="98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Actividad</a:t>
            </a:r>
            <a:r>
              <a:rPr b="1" lang="es-419" sz="2900">
                <a:solidFill>
                  <a:schemeClr val="dk1"/>
                </a:solidFill>
                <a:latin typeface="DM Sans"/>
                <a:ea typeface="DM Sans"/>
                <a:cs typeface="DM Sans"/>
                <a:sym typeface="DM Sans"/>
              </a:rPr>
              <a:t> 1</a:t>
            </a:r>
            <a:endParaRPr b="1" sz="29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Entradas y salidas</a:t>
            </a:r>
            <a:endParaRPr b="1" sz="2900">
              <a:solidFill>
                <a:schemeClr val="dk1"/>
              </a:solidFill>
              <a:latin typeface="DM Sans"/>
              <a:ea typeface="DM Sans"/>
              <a:cs typeface="DM Sans"/>
              <a:sym typeface="DM Sans"/>
            </a:endParaRPr>
          </a:p>
        </p:txBody>
      </p:sp>
      <p:sp>
        <p:nvSpPr>
          <p:cNvPr id="513" name="Google Shape;513;p98"/>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514" name="Google Shape;514;p98"/>
          <p:cNvSpPr txBox="1"/>
          <p:nvPr/>
        </p:nvSpPr>
        <p:spPr>
          <a:xfrm>
            <a:off x="45845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La actividad propone agrupar en funciones las instrucciones de 1) entrada. 2) procesamiento, y 3) salida. La llamada de las funciones debe coincidir con dicho orden.</a:t>
            </a:r>
            <a:endParaRPr sz="1200">
              <a:solidFill>
                <a:schemeClr val="dk2"/>
              </a:solidFill>
              <a:latin typeface="DM Sans"/>
              <a:ea typeface="DM Sans"/>
              <a:cs typeface="DM Sans"/>
              <a:sym typeface="DM Sans"/>
            </a:endParaRPr>
          </a:p>
        </p:txBody>
      </p:sp>
      <p:sp>
        <p:nvSpPr>
          <p:cNvPr id="515" name="Google Shape;515;p98"/>
          <p:cNvSpPr txBox="1"/>
          <p:nvPr/>
        </p:nvSpPr>
        <p:spPr>
          <a:xfrm>
            <a:off x="4597450" y="1431100"/>
            <a:ext cx="4065000" cy="205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Codificar tres funciones:</a:t>
            </a:r>
            <a:endParaRPr sz="1350">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lang="es-419" sz="1350">
                <a:latin typeface="DM Sans"/>
                <a:ea typeface="DM Sans"/>
                <a:cs typeface="DM Sans"/>
                <a:sym typeface="DM Sans"/>
              </a:rPr>
              <a:t>Una función </a:t>
            </a:r>
            <a:r>
              <a:rPr lang="es-419" sz="1350">
                <a:solidFill>
                  <a:schemeClr val="accent4"/>
                </a:solidFill>
                <a:latin typeface="DM Sans"/>
                <a:ea typeface="DM Sans"/>
                <a:cs typeface="DM Sans"/>
                <a:sym typeface="DM Sans"/>
              </a:rPr>
              <a:t>entrada()</a:t>
            </a:r>
            <a:r>
              <a:rPr lang="es-419" sz="1350">
                <a:latin typeface="DM Sans"/>
                <a:ea typeface="DM Sans"/>
                <a:cs typeface="DM Sans"/>
                <a:sym typeface="DM Sans"/>
              </a:rPr>
              <a:t>, la cual solicite un valor al usuario y lo retorne.</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Una función </a:t>
            </a:r>
            <a:r>
              <a:rPr lang="es-419" sz="1350">
                <a:solidFill>
                  <a:schemeClr val="accent4"/>
                </a:solidFill>
                <a:latin typeface="DM Sans"/>
                <a:ea typeface="DM Sans"/>
                <a:cs typeface="DM Sans"/>
                <a:sym typeface="DM Sans"/>
              </a:rPr>
              <a:t>procesamiento(valor)</a:t>
            </a:r>
            <a:r>
              <a:rPr lang="es-419" sz="1350">
                <a:latin typeface="DM Sans"/>
                <a:ea typeface="DM Sans"/>
                <a:cs typeface="DM Sans"/>
                <a:sym typeface="DM Sans"/>
              </a:rPr>
              <a:t>, donde se transforme la entrada.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Una función </a:t>
            </a:r>
            <a:r>
              <a:rPr lang="es-419" sz="1350">
                <a:solidFill>
                  <a:schemeClr val="accent4"/>
                </a:solidFill>
                <a:latin typeface="DM Sans"/>
                <a:ea typeface="DM Sans"/>
                <a:cs typeface="DM Sans"/>
                <a:sym typeface="DM Sans"/>
              </a:rPr>
              <a:t>salida(valor)</a:t>
            </a:r>
            <a:r>
              <a:rPr lang="es-419" sz="1350">
                <a:latin typeface="DM Sans"/>
                <a:ea typeface="DM Sans"/>
                <a:cs typeface="DM Sans"/>
                <a:sym typeface="DM Sans"/>
              </a:rPr>
              <a:t>, la cual mostrará el resultado por alerta.</a:t>
            </a:r>
            <a:endParaRPr sz="1350">
              <a:latin typeface="DM Sans"/>
              <a:ea typeface="DM Sans"/>
              <a:cs typeface="DM Sans"/>
              <a:sym typeface="DM Sans"/>
            </a:endParaRPr>
          </a:p>
          <a:p>
            <a:pPr indent="0" lvl="0" marL="0" rtl="0" algn="l">
              <a:spcBef>
                <a:spcPts val="800"/>
              </a:spcBef>
              <a:spcAft>
                <a:spcPts val="800"/>
              </a:spcAft>
              <a:buNone/>
            </a:pPr>
            <a:r>
              <a:rPr lang="es-419" sz="1350">
                <a:latin typeface="DM Sans"/>
                <a:ea typeface="DM Sans"/>
                <a:cs typeface="DM Sans"/>
                <a:sym typeface="DM Sans"/>
              </a:rPr>
              <a:t>Luego, invocar las tres funciones.</a:t>
            </a:r>
            <a:endParaRPr sz="1350">
              <a:latin typeface="DM Sans"/>
              <a:ea typeface="DM Sans"/>
              <a:cs typeface="DM Sans"/>
              <a:sym typeface="DM Sans"/>
            </a:endParaRPr>
          </a:p>
        </p:txBody>
      </p:sp>
      <p:pic>
        <p:nvPicPr>
          <p:cNvPr id="516" name="Google Shape;516;p98" title="ícono de codertips"/>
          <p:cNvPicPr preferRelativeResize="0"/>
          <p:nvPr/>
        </p:nvPicPr>
        <p:blipFill>
          <a:blip r:embed="rId3">
            <a:alphaModFix/>
          </a:blip>
          <a:stretch>
            <a:fillRect/>
          </a:stretch>
        </p:blipFill>
        <p:spPr>
          <a:xfrm>
            <a:off x="4717172" y="3895632"/>
            <a:ext cx="283743" cy="283743"/>
          </a:xfrm>
          <a:prstGeom prst="rect">
            <a:avLst/>
          </a:prstGeom>
          <a:noFill/>
          <a:ln>
            <a:noFill/>
          </a:ln>
        </p:spPr>
      </p:pic>
      <p:pic>
        <p:nvPicPr>
          <p:cNvPr id="517" name="Google Shape;517;p98"/>
          <p:cNvPicPr preferRelativeResize="0"/>
          <p:nvPr/>
        </p:nvPicPr>
        <p:blipFill rotWithShape="1">
          <a:blip r:embed="rId4">
            <a:alphaModFix/>
          </a:blip>
          <a:srcRect b="0" l="19996" r="17339" t="0"/>
          <a:stretch/>
        </p:blipFill>
        <p:spPr>
          <a:xfrm>
            <a:off x="0" y="0"/>
            <a:ext cx="4298955"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99"/>
          <p:cNvSpPr txBox="1"/>
          <p:nvPr/>
        </p:nvSpPr>
        <p:spPr>
          <a:xfrm>
            <a:off x="4597450" y="745588"/>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Redondeo</a:t>
            </a:r>
            <a:endParaRPr b="1" sz="3400">
              <a:solidFill>
                <a:schemeClr val="dk1"/>
              </a:solidFill>
              <a:latin typeface="DM Sans"/>
              <a:ea typeface="DM Sans"/>
              <a:cs typeface="DM Sans"/>
              <a:sym typeface="DM Sans"/>
            </a:endParaRPr>
          </a:p>
        </p:txBody>
      </p:sp>
      <p:sp>
        <p:nvSpPr>
          <p:cNvPr id="523" name="Google Shape;523;p99"/>
          <p:cNvSpPr txBox="1"/>
          <p:nvPr/>
        </p:nvSpPr>
        <p:spPr>
          <a:xfrm>
            <a:off x="4597450" y="1872388"/>
            <a:ext cx="4039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Codificar una función que reciba un número decimal por parámetro, y lo retorne redondeado al entero más cercano. Para ello, puede emplearse  Math.round.</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invocar la función de forma iterativa cinco (5) veces, solicitando en cada ciclo un número al usuario.</a:t>
            </a:r>
            <a:endParaRPr sz="1350">
              <a:latin typeface="DM Sans"/>
              <a:ea typeface="DM Sans"/>
              <a:cs typeface="DM Sans"/>
              <a:sym typeface="DM Sans"/>
            </a:endParaRPr>
          </a:p>
        </p:txBody>
      </p:sp>
      <p:pic>
        <p:nvPicPr>
          <p:cNvPr id="524" name="Google Shape;524;p99"/>
          <p:cNvPicPr preferRelativeResize="0"/>
          <p:nvPr/>
        </p:nvPicPr>
        <p:blipFill>
          <a:blip r:embed="rId3">
            <a:alphaModFix/>
          </a:blip>
          <a:stretch>
            <a:fillRect/>
          </a:stretch>
        </p:blipFill>
        <p:spPr>
          <a:xfrm>
            <a:off x="0" y="0"/>
            <a:ext cx="3297374" cy="5143500"/>
          </a:xfrm>
          <a:prstGeom prst="rect">
            <a:avLst/>
          </a:prstGeom>
          <a:noFill/>
          <a:ln>
            <a:noFill/>
          </a:ln>
        </p:spPr>
      </p:pic>
      <p:sp>
        <p:nvSpPr>
          <p:cNvPr id="525" name="Google Shape;525;p99"/>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526" name="Google Shape;526;p99"/>
          <p:cNvSpPr txBox="1"/>
          <p:nvPr/>
        </p:nvSpPr>
        <p:spPr>
          <a:xfrm>
            <a:off x="4584550" y="3474525"/>
            <a:ext cx="4065000" cy="923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La “llamada iterativa de la función” implica emplear un bucle. Como se solicita una cantidad determinada, se recomienda emplear for.</a:t>
            </a:r>
            <a:endParaRPr sz="1200">
              <a:solidFill>
                <a:schemeClr val="dk2"/>
              </a:solidFill>
              <a:latin typeface="DM Sans"/>
              <a:ea typeface="DM Sans"/>
              <a:cs typeface="DM Sans"/>
              <a:sym typeface="DM Sans"/>
            </a:endParaRPr>
          </a:p>
        </p:txBody>
      </p:sp>
      <p:pic>
        <p:nvPicPr>
          <p:cNvPr id="527" name="Google Shape;527;p99" title="ícono de codertips"/>
          <p:cNvPicPr preferRelativeResize="0"/>
          <p:nvPr/>
        </p:nvPicPr>
        <p:blipFill>
          <a:blip r:embed="rId4">
            <a:alphaModFix/>
          </a:blip>
          <a:stretch>
            <a:fillRect/>
          </a:stretch>
        </p:blipFill>
        <p:spPr>
          <a:xfrm>
            <a:off x="4725972" y="3794344"/>
            <a:ext cx="283743" cy="283743"/>
          </a:xfrm>
          <a:prstGeom prst="rect">
            <a:avLst/>
          </a:prstGeom>
          <a:noFill/>
          <a:ln>
            <a:noFill/>
          </a:ln>
        </p:spPr>
      </p:pic>
      <p:pic>
        <p:nvPicPr>
          <p:cNvPr id="528" name="Google Shape;528;p99"/>
          <p:cNvPicPr preferRelativeResize="0"/>
          <p:nvPr/>
        </p:nvPicPr>
        <p:blipFill rotWithShape="1">
          <a:blip r:embed="rId5">
            <a:alphaModFix/>
          </a:blip>
          <a:srcRect b="0" l="15885" r="17950" t="0"/>
          <a:stretch/>
        </p:blipFill>
        <p:spPr>
          <a:xfrm>
            <a:off x="0" y="0"/>
            <a:ext cx="4522051"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100"/>
          <p:cNvSpPr txBox="1"/>
          <p:nvPr/>
        </p:nvSpPr>
        <p:spPr>
          <a:xfrm>
            <a:off x="4597450" y="532600"/>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Impuestos</a:t>
            </a:r>
            <a:endParaRPr b="1" sz="3400">
              <a:solidFill>
                <a:schemeClr val="dk1"/>
              </a:solidFill>
              <a:latin typeface="DM Sans"/>
              <a:ea typeface="DM Sans"/>
              <a:cs typeface="DM Sans"/>
              <a:sym typeface="DM Sans"/>
            </a:endParaRPr>
          </a:p>
        </p:txBody>
      </p:sp>
      <p:sp>
        <p:nvSpPr>
          <p:cNvPr id="534" name="Google Shape;534;p100"/>
          <p:cNvSpPr txBox="1"/>
          <p:nvPr/>
        </p:nvSpPr>
        <p:spPr>
          <a:xfrm>
            <a:off x="4597450" y="1659388"/>
            <a:ext cx="4039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Codificar una función con la siguiente cabecera: </a:t>
            </a:r>
            <a:r>
              <a:rPr lang="es-419" sz="1350">
                <a:solidFill>
                  <a:schemeClr val="accent4"/>
                </a:solidFill>
                <a:latin typeface="DM Sans"/>
                <a:ea typeface="DM Sans"/>
                <a:cs typeface="DM Sans"/>
                <a:sym typeface="DM Sans"/>
              </a:rPr>
              <a:t>impuesto (precio, porcentaje)</a:t>
            </a:r>
            <a:r>
              <a:rPr lang="es-419" sz="1350">
                <a:latin typeface="DM Sans"/>
                <a:ea typeface="DM Sans"/>
                <a:cs typeface="DM Sans"/>
                <a:sym typeface="DM Sans"/>
              </a:rPr>
              <a:t>. En ella, se retorna un valor numérico compuesto por el precio recibido, más la suma del porcentaje ingresado.</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invocar la función de forma iterativa cinco (5) veces, solicitando en cada ciclo un precio y porcentaje al usuario.</a:t>
            </a:r>
            <a:endParaRPr sz="1350">
              <a:latin typeface="DM Sans"/>
              <a:ea typeface="DM Sans"/>
              <a:cs typeface="DM Sans"/>
              <a:sym typeface="DM Sans"/>
            </a:endParaRPr>
          </a:p>
        </p:txBody>
      </p:sp>
      <p:sp>
        <p:nvSpPr>
          <p:cNvPr id="535" name="Google Shape;535;p100"/>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536" name="Google Shape;536;p100"/>
          <p:cNvSpPr txBox="1"/>
          <p:nvPr/>
        </p:nvSpPr>
        <p:spPr>
          <a:xfrm>
            <a:off x="4584550" y="3298612"/>
            <a:ext cx="40650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Un impuesto es la suma de un monto al precio inicial. Buscamos calcular en la función el porcentaje sobre dicho precio, y sumarlo; por ejemplo: si el precio es 100, el 20% es 20, entonces el precio final es 100+20 = 120.</a:t>
            </a:r>
            <a:endParaRPr sz="1200">
              <a:solidFill>
                <a:schemeClr val="dk2"/>
              </a:solidFill>
              <a:latin typeface="DM Sans"/>
              <a:ea typeface="DM Sans"/>
              <a:cs typeface="DM Sans"/>
              <a:sym typeface="DM Sans"/>
            </a:endParaRPr>
          </a:p>
        </p:txBody>
      </p:sp>
      <p:pic>
        <p:nvPicPr>
          <p:cNvPr id="537" name="Google Shape;537;p100" title="ícono de codertips"/>
          <p:cNvPicPr preferRelativeResize="0"/>
          <p:nvPr/>
        </p:nvPicPr>
        <p:blipFill>
          <a:blip r:embed="rId3">
            <a:alphaModFix/>
          </a:blip>
          <a:stretch>
            <a:fillRect/>
          </a:stretch>
        </p:blipFill>
        <p:spPr>
          <a:xfrm>
            <a:off x="4708347" y="3803232"/>
            <a:ext cx="283743" cy="283743"/>
          </a:xfrm>
          <a:prstGeom prst="rect">
            <a:avLst/>
          </a:prstGeom>
          <a:noFill/>
          <a:ln>
            <a:noFill/>
          </a:ln>
        </p:spPr>
      </p:pic>
      <p:pic>
        <p:nvPicPr>
          <p:cNvPr id="538" name="Google Shape;538;p100"/>
          <p:cNvPicPr preferRelativeResize="0"/>
          <p:nvPr/>
        </p:nvPicPr>
        <p:blipFill rotWithShape="1">
          <a:blip r:embed="rId4">
            <a:alphaModFix/>
          </a:blip>
          <a:srcRect b="0" l="27748" r="5660" t="0"/>
          <a:stretch/>
        </p:blipFill>
        <p:spPr>
          <a:xfrm>
            <a:off x="0" y="0"/>
            <a:ext cx="4500803"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101"/>
          <p:cNvSpPr txBox="1"/>
          <p:nvPr/>
        </p:nvSpPr>
        <p:spPr>
          <a:xfrm>
            <a:off x="4597450" y="468275"/>
            <a:ext cx="4065000" cy="109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Actividad</a:t>
            </a:r>
            <a:r>
              <a:rPr b="1" lang="es-419" sz="3300">
                <a:solidFill>
                  <a:schemeClr val="dk1"/>
                </a:solidFill>
                <a:latin typeface="DM Sans"/>
                <a:ea typeface="DM Sans"/>
                <a:cs typeface="DM Sans"/>
                <a:sym typeface="DM Sans"/>
              </a:rPr>
              <a:t> 4</a:t>
            </a:r>
            <a:endParaRPr b="1" sz="33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Cotización</a:t>
            </a:r>
            <a:endParaRPr b="1" sz="3300">
              <a:solidFill>
                <a:schemeClr val="dk1"/>
              </a:solidFill>
              <a:latin typeface="DM Sans"/>
              <a:ea typeface="DM Sans"/>
              <a:cs typeface="DM Sans"/>
              <a:sym typeface="DM Sans"/>
            </a:endParaRPr>
          </a:p>
        </p:txBody>
      </p:sp>
      <p:sp>
        <p:nvSpPr>
          <p:cNvPr id="544" name="Google Shape;544;p101"/>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545" name="Google Shape;545;p101"/>
          <p:cNvSpPr txBox="1"/>
          <p:nvPr/>
        </p:nvSpPr>
        <p:spPr>
          <a:xfrm>
            <a:off x="4597450" y="3668212"/>
            <a:ext cx="4065000" cy="923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Es posible cambiar la moneda a cotizar. Lo importante es codificar dos funciones que hagan operaciones contrarias (inversas). </a:t>
            </a:r>
            <a:endParaRPr sz="1200">
              <a:solidFill>
                <a:schemeClr val="dk2"/>
              </a:solidFill>
              <a:latin typeface="DM Sans"/>
              <a:ea typeface="DM Sans"/>
              <a:cs typeface="DM Sans"/>
              <a:sym typeface="DM Sans"/>
            </a:endParaRPr>
          </a:p>
        </p:txBody>
      </p:sp>
      <p:sp>
        <p:nvSpPr>
          <p:cNvPr id="546" name="Google Shape;546;p101"/>
          <p:cNvSpPr txBox="1"/>
          <p:nvPr/>
        </p:nvSpPr>
        <p:spPr>
          <a:xfrm>
            <a:off x="4597450" y="1546600"/>
            <a:ext cx="4065000" cy="212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Codificar dos funciones:</a:t>
            </a:r>
            <a:endParaRPr sz="1250">
              <a:latin typeface="DM Sans"/>
              <a:ea typeface="DM Sans"/>
              <a:cs typeface="DM Sans"/>
              <a:sym typeface="DM Sans"/>
            </a:endParaRPr>
          </a:p>
          <a:p>
            <a:pPr indent="-307975" lvl="0" marL="457200" rtl="0" algn="l">
              <a:spcBef>
                <a:spcPts val="800"/>
              </a:spcBef>
              <a:spcAft>
                <a:spcPts val="0"/>
              </a:spcAft>
              <a:buClr>
                <a:srgbClr val="EA90FF"/>
              </a:buClr>
              <a:buSzPts val="1250"/>
              <a:buFont typeface="DM Sans"/>
              <a:buChar char="✓"/>
            </a:pPr>
            <a:r>
              <a:rPr lang="es-419" sz="1250">
                <a:latin typeface="DM Sans"/>
                <a:ea typeface="DM Sans"/>
                <a:cs typeface="DM Sans"/>
                <a:sym typeface="DM Sans"/>
              </a:rPr>
              <a:t>Una función </a:t>
            </a:r>
            <a:r>
              <a:rPr lang="es-419" sz="1250">
                <a:solidFill>
                  <a:schemeClr val="accent4"/>
                </a:solidFill>
                <a:latin typeface="DM Sans"/>
                <a:ea typeface="DM Sans"/>
                <a:cs typeface="DM Sans"/>
                <a:sym typeface="DM Sans"/>
              </a:rPr>
              <a:t>cotizarDolar(pesos)</a:t>
            </a:r>
            <a:r>
              <a:rPr lang="es-419" sz="1250">
                <a:latin typeface="DM Sans"/>
                <a:ea typeface="DM Sans"/>
                <a:cs typeface="DM Sans"/>
                <a:sym typeface="DM Sans"/>
              </a:rPr>
              <a:t>, la cual recibe un valor monetario en pesos argentinos, y lo retorna en su equivalente en dólares.</a:t>
            </a:r>
            <a:endParaRPr sz="1250">
              <a:latin typeface="DM Sans"/>
              <a:ea typeface="DM Sans"/>
              <a:cs typeface="DM Sans"/>
              <a:sym typeface="DM Sans"/>
            </a:endParaRPr>
          </a:p>
          <a:p>
            <a:pPr indent="-307975" lvl="0" marL="457200" rtl="0" algn="l">
              <a:spcBef>
                <a:spcPts val="0"/>
              </a:spcBef>
              <a:spcAft>
                <a:spcPts val="0"/>
              </a:spcAft>
              <a:buClr>
                <a:srgbClr val="EA90FF"/>
              </a:buClr>
              <a:buSzPts val="1250"/>
              <a:buFont typeface="DM Sans"/>
              <a:buChar char="✓"/>
            </a:pPr>
            <a:r>
              <a:rPr lang="es-419" sz="1250">
                <a:latin typeface="DM Sans"/>
                <a:ea typeface="DM Sans"/>
                <a:cs typeface="DM Sans"/>
                <a:sym typeface="DM Sans"/>
              </a:rPr>
              <a:t>Una función </a:t>
            </a:r>
            <a:r>
              <a:rPr lang="es-419" sz="1250">
                <a:solidFill>
                  <a:schemeClr val="accent4"/>
                </a:solidFill>
                <a:latin typeface="DM Sans"/>
                <a:ea typeface="DM Sans"/>
                <a:cs typeface="DM Sans"/>
                <a:sym typeface="DM Sans"/>
              </a:rPr>
              <a:t>cotizarPesos(dolar)</a:t>
            </a:r>
            <a:r>
              <a:rPr lang="es-419" sz="1250">
                <a:latin typeface="DM Sans"/>
                <a:ea typeface="DM Sans"/>
                <a:cs typeface="DM Sans"/>
                <a:sym typeface="DM Sans"/>
              </a:rPr>
              <a:t>, que recibe un valor monetario en dólares, y lo retorna en su equivalente en pesos argentinos.</a:t>
            </a:r>
            <a:endParaRPr sz="1250">
              <a:latin typeface="DM Sans"/>
              <a:ea typeface="DM Sans"/>
              <a:cs typeface="DM Sans"/>
              <a:sym typeface="DM Sans"/>
            </a:endParaRPr>
          </a:p>
          <a:p>
            <a:pPr indent="0" lvl="0" marL="0" rtl="0" algn="l">
              <a:spcBef>
                <a:spcPts val="800"/>
              </a:spcBef>
              <a:spcAft>
                <a:spcPts val="800"/>
              </a:spcAft>
              <a:buNone/>
            </a:pPr>
            <a:r>
              <a:rPr lang="es-419" sz="1250">
                <a:latin typeface="DM Sans"/>
                <a:ea typeface="DM Sans"/>
                <a:cs typeface="DM Sans"/>
                <a:sym typeface="DM Sans"/>
              </a:rPr>
              <a:t>Luego invocar las funciones solicitando  al usuario el valor y el tipo de cotización a realizar.</a:t>
            </a:r>
            <a:endParaRPr sz="1250">
              <a:latin typeface="DM Sans"/>
              <a:ea typeface="DM Sans"/>
              <a:cs typeface="DM Sans"/>
              <a:sym typeface="DM Sans"/>
            </a:endParaRPr>
          </a:p>
        </p:txBody>
      </p:sp>
      <p:pic>
        <p:nvPicPr>
          <p:cNvPr id="547" name="Google Shape;547;p101" title="ícono de codertips"/>
          <p:cNvPicPr preferRelativeResize="0"/>
          <p:nvPr/>
        </p:nvPicPr>
        <p:blipFill>
          <a:blip r:embed="rId3">
            <a:alphaModFix/>
          </a:blip>
          <a:stretch>
            <a:fillRect/>
          </a:stretch>
        </p:blipFill>
        <p:spPr>
          <a:xfrm>
            <a:off x="4717172" y="3988032"/>
            <a:ext cx="283743" cy="283743"/>
          </a:xfrm>
          <a:prstGeom prst="rect">
            <a:avLst/>
          </a:prstGeom>
          <a:noFill/>
          <a:ln>
            <a:noFill/>
          </a:ln>
        </p:spPr>
      </p:pic>
      <p:pic>
        <p:nvPicPr>
          <p:cNvPr id="548" name="Google Shape;548;p101"/>
          <p:cNvPicPr preferRelativeResize="0"/>
          <p:nvPr/>
        </p:nvPicPr>
        <p:blipFill rotWithShape="1">
          <a:blip r:embed="rId4">
            <a:alphaModFix/>
          </a:blip>
          <a:srcRect b="0" l="13639" r="22503" t="0"/>
          <a:stretch/>
        </p:blipFill>
        <p:spPr>
          <a:xfrm>
            <a:off x="0" y="0"/>
            <a:ext cx="4537650"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102"/>
          <p:cNvSpPr txBox="1"/>
          <p:nvPr/>
        </p:nvSpPr>
        <p:spPr>
          <a:xfrm>
            <a:off x="4597450" y="627875"/>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5</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Validación</a:t>
            </a:r>
            <a:endParaRPr b="1" sz="3400">
              <a:solidFill>
                <a:schemeClr val="dk1"/>
              </a:solidFill>
              <a:latin typeface="DM Sans"/>
              <a:ea typeface="DM Sans"/>
              <a:cs typeface="DM Sans"/>
              <a:sym typeface="DM Sans"/>
            </a:endParaRPr>
          </a:p>
        </p:txBody>
      </p:sp>
      <p:sp>
        <p:nvSpPr>
          <p:cNvPr id="554" name="Google Shape;554;p102"/>
          <p:cNvSpPr txBox="1"/>
          <p:nvPr/>
        </p:nvSpPr>
        <p:spPr>
          <a:xfrm>
            <a:off x="4597450" y="1754663"/>
            <a:ext cx="4039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Codificar una función con la siguiente cabecera: </a:t>
            </a:r>
            <a:r>
              <a:rPr lang="es-419" sz="1350">
                <a:solidFill>
                  <a:schemeClr val="accent4"/>
                </a:solidFill>
                <a:latin typeface="DM Sans"/>
                <a:ea typeface="DM Sans"/>
                <a:cs typeface="DM Sans"/>
                <a:sym typeface="DM Sans"/>
              </a:rPr>
              <a:t>validacion(cadena)</a:t>
            </a:r>
            <a:r>
              <a:rPr lang="es-419" sz="1350">
                <a:latin typeface="DM Sans"/>
                <a:ea typeface="DM Sans"/>
                <a:cs typeface="DM Sans"/>
                <a:sym typeface="DM Sans"/>
              </a:rPr>
              <a:t>. En ella, se retorna un valor booleano, el cual es </a:t>
            </a:r>
            <a:r>
              <a:rPr lang="es-419" sz="1350">
                <a:solidFill>
                  <a:schemeClr val="accent4"/>
                </a:solidFill>
                <a:latin typeface="DM Sans"/>
                <a:ea typeface="DM Sans"/>
                <a:cs typeface="DM Sans"/>
                <a:sym typeface="DM Sans"/>
              </a:rPr>
              <a:t>true </a:t>
            </a:r>
            <a:r>
              <a:rPr lang="es-419" sz="1350">
                <a:latin typeface="DM Sans"/>
                <a:ea typeface="DM Sans"/>
                <a:cs typeface="DM Sans"/>
                <a:sym typeface="DM Sans"/>
              </a:rPr>
              <a:t>si el parámetro no es un cadena vacía. Caso contrario, se retorna </a:t>
            </a:r>
            <a:r>
              <a:rPr lang="es-419" sz="1350">
                <a:solidFill>
                  <a:schemeClr val="accent4"/>
                </a:solidFill>
                <a:latin typeface="DM Sans"/>
                <a:ea typeface="DM Sans"/>
                <a:cs typeface="DM Sans"/>
                <a:sym typeface="DM Sans"/>
              </a:rPr>
              <a:t>false</a:t>
            </a:r>
            <a:r>
              <a:rPr lang="es-419" sz="1350">
                <a:latin typeface="DM Sans"/>
                <a:ea typeface="DM Sans"/>
                <a:cs typeface="DM Sans"/>
                <a:sym typeface="DM Sans"/>
              </a:rPr>
              <a:t>. Luego invocar la función de forma iterativa, hasta que el usuario tipee “ESC”, solicitando en cada ciclo una cadena a validar.</a:t>
            </a:r>
            <a:endParaRPr sz="1350">
              <a:latin typeface="DM Sans"/>
              <a:ea typeface="DM Sans"/>
              <a:cs typeface="DM Sans"/>
              <a:sym typeface="DM Sans"/>
            </a:endParaRPr>
          </a:p>
        </p:txBody>
      </p:sp>
      <p:sp>
        <p:nvSpPr>
          <p:cNvPr id="555" name="Google Shape;555;p102"/>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556" name="Google Shape;556;p102"/>
          <p:cNvSpPr txBox="1"/>
          <p:nvPr/>
        </p:nvSpPr>
        <p:spPr>
          <a:xfrm>
            <a:off x="4584550" y="3393887"/>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Es común emplear funciones para validar si un valor recibido por parámetro cumple con cierto formato. La comparación de cadena vacía es (cadena != ‘’)</a:t>
            </a:r>
            <a:endParaRPr sz="1200">
              <a:solidFill>
                <a:schemeClr val="dk2"/>
              </a:solidFill>
              <a:latin typeface="DM Sans"/>
              <a:ea typeface="DM Sans"/>
              <a:cs typeface="DM Sans"/>
              <a:sym typeface="DM Sans"/>
            </a:endParaRPr>
          </a:p>
        </p:txBody>
      </p:sp>
      <p:pic>
        <p:nvPicPr>
          <p:cNvPr id="557" name="Google Shape;557;p102" title="ícono de codertips"/>
          <p:cNvPicPr preferRelativeResize="0"/>
          <p:nvPr/>
        </p:nvPicPr>
        <p:blipFill>
          <a:blip r:embed="rId3">
            <a:alphaModFix/>
          </a:blip>
          <a:stretch>
            <a:fillRect/>
          </a:stretch>
        </p:blipFill>
        <p:spPr>
          <a:xfrm>
            <a:off x="4708347" y="3806107"/>
            <a:ext cx="283743" cy="283743"/>
          </a:xfrm>
          <a:prstGeom prst="rect">
            <a:avLst/>
          </a:prstGeom>
          <a:noFill/>
          <a:ln>
            <a:noFill/>
          </a:ln>
        </p:spPr>
      </p:pic>
      <p:pic>
        <p:nvPicPr>
          <p:cNvPr id="558" name="Google Shape;558;p102"/>
          <p:cNvPicPr preferRelativeResize="0"/>
          <p:nvPr/>
        </p:nvPicPr>
        <p:blipFill rotWithShape="1">
          <a:blip r:embed="rId4">
            <a:alphaModFix/>
          </a:blip>
          <a:srcRect b="0" l="3317" r="10281" t="0"/>
          <a:stretch/>
        </p:blipFill>
        <p:spPr>
          <a:xfrm>
            <a:off x="0" y="0"/>
            <a:ext cx="4461600"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10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104"/>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1</a:t>
            </a:r>
            <a:endParaRPr b="1" sz="4000">
              <a:solidFill>
                <a:schemeClr val="dk1"/>
              </a:solidFill>
              <a:latin typeface="DM Sans"/>
              <a:ea typeface="DM Sans"/>
              <a:cs typeface="DM Sans"/>
              <a:sym typeface="DM Sans"/>
            </a:endParaRPr>
          </a:p>
        </p:txBody>
      </p:sp>
      <p:sp>
        <p:nvSpPr>
          <p:cNvPr id="569" name="Google Shape;569;p104"/>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entrada</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return</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DATO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procesamiento</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valor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return</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LA ENTRADA ES </a:t>
            </a:r>
            <a:r>
              <a:rPr lang="es-419" sz="1200">
                <a:solidFill>
                  <a:srgbClr val="DEE492"/>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valor</a:t>
            </a:r>
            <a:endParaRPr i="1" sz="1200">
              <a:solidFill>
                <a:srgbClr val="FFB86C"/>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salida</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valor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valor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/SUMAR LA OTRA FORMA DE LLAMADA</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62E884"/>
                </a:solidFill>
                <a:latin typeface="Courier New"/>
                <a:ea typeface="Courier New"/>
                <a:cs typeface="Courier New"/>
                <a:sym typeface="Courier New"/>
              </a:rPr>
              <a:t>salida</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procesamiento</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entrada</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60"/>
          <p:cNvSpPr txBox="1"/>
          <p:nvPr/>
        </p:nvSpPr>
        <p:spPr>
          <a:xfrm>
            <a:off x="4597450" y="78831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Ciudades</a:t>
            </a:r>
            <a:endParaRPr b="1" sz="3400">
              <a:solidFill>
                <a:schemeClr val="dk1"/>
              </a:solidFill>
              <a:latin typeface="DM Sans"/>
              <a:ea typeface="DM Sans"/>
              <a:cs typeface="DM Sans"/>
              <a:sym typeface="DM Sans"/>
            </a:endParaRPr>
          </a:p>
        </p:txBody>
      </p:sp>
      <p:sp>
        <p:nvSpPr>
          <p:cNvPr id="227" name="Google Shape;227;p60"/>
          <p:cNvSpPr txBox="1"/>
          <p:nvPr/>
        </p:nvSpPr>
        <p:spPr>
          <a:xfrm>
            <a:off x="4597450" y="1991763"/>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Crear cinco (5) variables constantes, asignando a cada una de ellas diferentes nombres de ciudades. Generalmente, dichas variables se declaran con </a:t>
            </a:r>
            <a:r>
              <a:rPr lang="es-419" sz="1350">
                <a:solidFill>
                  <a:schemeClr val="accent4"/>
                </a:solidFill>
                <a:latin typeface="DM Sans"/>
                <a:ea typeface="DM Sans"/>
                <a:cs typeface="DM Sans"/>
                <a:sym typeface="DM Sans"/>
              </a:rPr>
              <a:t>const</a:t>
            </a:r>
            <a:r>
              <a:rPr lang="es-419" sz="1350">
                <a:latin typeface="DM Sans"/>
                <a:ea typeface="DM Sans"/>
                <a:cs typeface="DM Sans"/>
                <a:sym typeface="DM Sans"/>
              </a:rPr>
              <a:t>.</a:t>
            </a:r>
            <a:endParaRPr sz="1350">
              <a:latin typeface="DM Sans"/>
              <a:ea typeface="DM Sans"/>
              <a:cs typeface="DM Sans"/>
              <a:sym typeface="DM Sans"/>
            </a:endParaRPr>
          </a:p>
        </p:txBody>
      </p:sp>
      <p:pic>
        <p:nvPicPr>
          <p:cNvPr id="228" name="Google Shape;228;p60"/>
          <p:cNvPicPr preferRelativeResize="0"/>
          <p:nvPr/>
        </p:nvPicPr>
        <p:blipFill>
          <a:blip r:embed="rId3">
            <a:alphaModFix/>
          </a:blip>
          <a:stretch>
            <a:fillRect/>
          </a:stretch>
        </p:blipFill>
        <p:spPr>
          <a:xfrm>
            <a:off x="0" y="0"/>
            <a:ext cx="3297374" cy="5143500"/>
          </a:xfrm>
          <a:prstGeom prst="rect">
            <a:avLst/>
          </a:prstGeom>
          <a:noFill/>
          <a:ln>
            <a:noFill/>
          </a:ln>
        </p:spPr>
      </p:pic>
      <p:sp>
        <p:nvSpPr>
          <p:cNvPr id="229" name="Google Shape;229;p60"/>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230" name="Google Shape;230;p60"/>
          <p:cNvSpPr txBox="1"/>
          <p:nvPr/>
        </p:nvSpPr>
        <p:spPr>
          <a:xfrm>
            <a:off x="4584550" y="323345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Recordemos que el nombre de las variables es a elección, aunque es preferible escoger aquellos que permitan identificar fácilmente el significado del dato asignado a la variable</a:t>
            </a:r>
            <a:endParaRPr sz="1200">
              <a:solidFill>
                <a:schemeClr val="dk2"/>
              </a:solidFill>
              <a:latin typeface="DM Sans"/>
              <a:ea typeface="DM Sans"/>
              <a:cs typeface="DM Sans"/>
              <a:sym typeface="DM Sans"/>
            </a:endParaRPr>
          </a:p>
        </p:txBody>
      </p:sp>
      <p:pic>
        <p:nvPicPr>
          <p:cNvPr id="231" name="Google Shape;231;p60"/>
          <p:cNvPicPr preferRelativeResize="0"/>
          <p:nvPr/>
        </p:nvPicPr>
        <p:blipFill rotWithShape="1">
          <a:blip r:embed="rId4">
            <a:alphaModFix/>
          </a:blip>
          <a:srcRect b="0" l="52070" r="6851" t="0"/>
          <a:stretch/>
        </p:blipFill>
        <p:spPr>
          <a:xfrm>
            <a:off x="0" y="0"/>
            <a:ext cx="4268749" cy="5143500"/>
          </a:xfrm>
          <a:prstGeom prst="rect">
            <a:avLst/>
          </a:prstGeom>
          <a:noFill/>
          <a:ln>
            <a:noFill/>
          </a:ln>
        </p:spPr>
      </p:pic>
      <p:pic>
        <p:nvPicPr>
          <p:cNvPr id="232" name="Google Shape;232;p60" title="ícono de codertips"/>
          <p:cNvPicPr preferRelativeResize="0"/>
          <p:nvPr/>
        </p:nvPicPr>
        <p:blipFill>
          <a:blip r:embed="rId5">
            <a:alphaModFix/>
          </a:blip>
          <a:stretch>
            <a:fillRect/>
          </a:stretch>
        </p:blipFill>
        <p:spPr>
          <a:xfrm>
            <a:off x="4690747" y="3645669"/>
            <a:ext cx="283743" cy="28374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105"/>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sp>
        <p:nvSpPr>
          <p:cNvPr id="575" name="Google Shape;575;p105"/>
          <p:cNvSpPr txBox="1"/>
          <p:nvPr/>
        </p:nvSpPr>
        <p:spPr>
          <a:xfrm>
            <a:off x="475500" y="1334525"/>
            <a:ext cx="8193000" cy="265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redondeo</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valor</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Math</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round</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valor</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5</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redondeo</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106"/>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3</a:t>
            </a:r>
            <a:endParaRPr b="1" sz="4000">
              <a:solidFill>
                <a:schemeClr val="dk1"/>
              </a:solidFill>
              <a:latin typeface="DM Sans"/>
              <a:ea typeface="DM Sans"/>
              <a:cs typeface="DM Sans"/>
              <a:sym typeface="DM Sans"/>
            </a:endParaRPr>
          </a:p>
        </p:txBody>
      </p:sp>
      <p:sp>
        <p:nvSpPr>
          <p:cNvPr id="581" name="Google Shape;581;p106"/>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impuesto</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porcentaje</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porcentaje</a:t>
            </a: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100</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5</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resultado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impuesto</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PRECIO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274320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(resultado);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07"/>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4</a:t>
            </a:r>
            <a:endParaRPr b="1" sz="4000">
              <a:solidFill>
                <a:schemeClr val="dk1"/>
              </a:solidFill>
              <a:latin typeface="DM Sans"/>
              <a:ea typeface="DM Sans"/>
              <a:cs typeface="DM Sans"/>
              <a:sym typeface="DM Sans"/>
            </a:endParaRPr>
          </a:p>
        </p:txBody>
      </p:sp>
      <p:sp>
        <p:nvSpPr>
          <p:cNvPr id="587" name="Google Shape;587;p107"/>
          <p:cNvSpPr txBox="1"/>
          <p:nvPr/>
        </p:nvSpPr>
        <p:spPr>
          <a:xfrm>
            <a:off x="40650" y="1207175"/>
            <a:ext cx="9062700" cy="3936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150</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cotizarDolar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cotizarPesos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seleccion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COTIZACION </a:t>
            </a:r>
            <a:r>
              <a:rPr lang="es-419" sz="1200">
                <a:solidFill>
                  <a:srgbClr val="F286C4"/>
                </a:solidFill>
                <a:latin typeface="Courier New"/>
                <a:ea typeface="Courier New"/>
                <a:cs typeface="Courier New"/>
                <a:sym typeface="Courier New"/>
              </a:rPr>
              <a:t>\n</a:t>
            </a:r>
            <a:r>
              <a:rPr lang="es-419" sz="1200">
                <a:solidFill>
                  <a:srgbClr val="E7EE98"/>
                </a:solidFill>
                <a:latin typeface="Courier New"/>
                <a:ea typeface="Courier New"/>
                <a:cs typeface="Courier New"/>
                <a:sym typeface="Courier New"/>
              </a:rPr>
              <a:t> 1 - DOLARES A PESOS </a:t>
            </a:r>
            <a:r>
              <a:rPr lang="es-419" sz="1200">
                <a:solidFill>
                  <a:srgbClr val="F286C4"/>
                </a:solidFill>
                <a:latin typeface="Courier New"/>
                <a:ea typeface="Courier New"/>
                <a:cs typeface="Courier New"/>
                <a:sym typeface="Courier New"/>
              </a:rPr>
              <a:t>\n</a:t>
            </a:r>
            <a:r>
              <a:rPr lang="es-419" sz="1200">
                <a:solidFill>
                  <a:srgbClr val="E7EE98"/>
                </a:solidFill>
                <a:latin typeface="Courier New"/>
                <a:ea typeface="Courier New"/>
                <a:cs typeface="Courier New"/>
                <a:sym typeface="Courier New"/>
              </a:rPr>
              <a:t> 2 -  PESOS A DOLAR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valor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VALOR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switch</a:t>
            </a:r>
            <a:r>
              <a:rPr lang="es-419" sz="1200">
                <a:solidFill>
                  <a:srgbClr val="F6F6F4"/>
                </a:solidFill>
                <a:latin typeface="Courier New"/>
                <a:ea typeface="Courier New"/>
                <a:cs typeface="Courier New"/>
                <a:sym typeface="Courier New"/>
              </a:rPr>
              <a:t> (seleccion)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cotizarPesos</a:t>
            </a:r>
            <a:r>
              <a:rPr lang="es-419" sz="1200">
                <a:solidFill>
                  <a:srgbClr val="F6F6F4"/>
                </a:solidFill>
                <a:latin typeface="Courier New"/>
                <a:ea typeface="Courier New"/>
                <a:cs typeface="Courier New"/>
                <a:sym typeface="Courier New"/>
              </a:rPr>
              <a:t>(valor));</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cotizarDolar</a:t>
            </a:r>
            <a:r>
              <a:rPr lang="es-419" sz="1200">
                <a:solidFill>
                  <a:srgbClr val="F6F6F4"/>
                </a:solidFill>
                <a:latin typeface="Courier New"/>
                <a:ea typeface="Courier New"/>
                <a:cs typeface="Courier New"/>
                <a:sym typeface="Courier New"/>
              </a:rPr>
              <a:t>(valor));</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default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588" name="Google Shape;588;p10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108"/>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5</a:t>
            </a:r>
            <a:endParaRPr b="1" sz="4000">
              <a:solidFill>
                <a:schemeClr val="dk1"/>
              </a:solidFill>
              <a:latin typeface="DM Sans"/>
              <a:ea typeface="DM Sans"/>
              <a:cs typeface="DM Sans"/>
              <a:sym typeface="DM Sans"/>
            </a:endParaRPr>
          </a:p>
        </p:txBody>
      </p:sp>
      <p:pic>
        <p:nvPicPr>
          <p:cNvPr id="594" name="Google Shape;594;p108"/>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595" name="Google Shape;595;p10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96" name="Google Shape;596;p108"/>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validacion</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cadena</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cadena</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CADENA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ESC</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validacion</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CADENA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09"/>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602" name="Google Shape;602;p109"/>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5</a:t>
            </a:r>
            <a:endParaRPr sz="1600">
              <a:solidFill>
                <a:schemeClr val="lt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1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es</a:t>
            </a:r>
            <a:endParaRPr b="1" sz="4000">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11"/>
          <p:cNvSpPr txBox="1"/>
          <p:nvPr/>
        </p:nvSpPr>
        <p:spPr>
          <a:xfrm>
            <a:off x="4597450" y="515975"/>
            <a:ext cx="40650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La tienda</a:t>
            </a:r>
            <a:endParaRPr b="1" sz="3400">
              <a:solidFill>
                <a:schemeClr val="dk1"/>
              </a:solidFill>
              <a:latin typeface="DM Sans"/>
              <a:ea typeface="DM Sans"/>
              <a:cs typeface="DM Sans"/>
              <a:sym typeface="DM Sans"/>
            </a:endParaRPr>
          </a:p>
        </p:txBody>
      </p:sp>
      <p:sp>
        <p:nvSpPr>
          <p:cNvPr id="613" name="Google Shape;613;p111"/>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614" name="Google Shape;614;p111"/>
          <p:cNvSpPr txBox="1"/>
          <p:nvPr/>
        </p:nvSpPr>
        <p:spPr>
          <a:xfrm>
            <a:off x="45845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Por cada dato a registrar en un objeto, corresponde una propiedad. Recordemos que la invocación del objeto es instanciarlo usando new y el constructor.</a:t>
            </a:r>
            <a:endParaRPr sz="1200">
              <a:solidFill>
                <a:schemeClr val="dk2"/>
              </a:solidFill>
              <a:latin typeface="DM Sans"/>
              <a:ea typeface="DM Sans"/>
              <a:cs typeface="DM Sans"/>
              <a:sym typeface="DM Sans"/>
            </a:endParaRPr>
          </a:p>
        </p:txBody>
      </p:sp>
      <p:sp>
        <p:nvSpPr>
          <p:cNvPr id="615" name="Google Shape;615;p111"/>
          <p:cNvSpPr txBox="1"/>
          <p:nvPr/>
        </p:nvSpPr>
        <p:spPr>
          <a:xfrm>
            <a:off x="4597450" y="1642775"/>
            <a:ext cx="4065000" cy="184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 clase </a:t>
            </a:r>
            <a:r>
              <a:rPr lang="es-419" sz="1350">
                <a:solidFill>
                  <a:schemeClr val="accent4"/>
                </a:solidFill>
                <a:latin typeface="DM Sans"/>
                <a:ea typeface="DM Sans"/>
                <a:cs typeface="DM Sans"/>
                <a:sym typeface="DM Sans"/>
              </a:rPr>
              <a:t>Tienda </a:t>
            </a:r>
            <a:r>
              <a:rPr lang="es-419" sz="1350">
                <a:latin typeface="DM Sans"/>
                <a:ea typeface="DM Sans"/>
                <a:cs typeface="DM Sans"/>
                <a:sym typeface="DM Sans"/>
              </a:rPr>
              <a:t>que permita registrar:</a:t>
            </a:r>
            <a:endParaRPr sz="1350">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lang="es-419" sz="1350">
                <a:latin typeface="DM Sans"/>
                <a:ea typeface="DM Sans"/>
                <a:cs typeface="DM Sans"/>
                <a:sym typeface="DM Sans"/>
              </a:rPr>
              <a:t>Nombre de la tienda.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Dirección de la tienda.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Propietario de la tienda.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Rubro de la tienda.</a:t>
            </a:r>
            <a:endParaRPr sz="1350">
              <a:latin typeface="DM Sans"/>
              <a:ea typeface="DM Sans"/>
              <a:cs typeface="DM Sans"/>
              <a:sym typeface="DM Sans"/>
            </a:endParaRPr>
          </a:p>
          <a:p>
            <a:pPr indent="0" lvl="0" marL="0" rtl="0" algn="l">
              <a:spcBef>
                <a:spcPts val="800"/>
              </a:spcBef>
              <a:spcAft>
                <a:spcPts val="800"/>
              </a:spcAft>
              <a:buNone/>
            </a:pPr>
            <a:r>
              <a:rPr lang="es-419" sz="1350">
                <a:latin typeface="DM Sans"/>
                <a:ea typeface="DM Sans"/>
                <a:cs typeface="DM Sans"/>
                <a:sym typeface="DM Sans"/>
              </a:rPr>
              <a:t>Luego invocar al menos tres (3) objetos usando esta clase.</a:t>
            </a:r>
            <a:endParaRPr sz="1350">
              <a:latin typeface="DM Sans"/>
              <a:ea typeface="DM Sans"/>
              <a:cs typeface="DM Sans"/>
              <a:sym typeface="DM Sans"/>
            </a:endParaRPr>
          </a:p>
        </p:txBody>
      </p:sp>
      <p:pic>
        <p:nvPicPr>
          <p:cNvPr id="616" name="Google Shape;616;p111" title="ícono de codertips"/>
          <p:cNvPicPr preferRelativeResize="0"/>
          <p:nvPr/>
        </p:nvPicPr>
        <p:blipFill>
          <a:blip r:embed="rId3">
            <a:alphaModFix/>
          </a:blip>
          <a:stretch>
            <a:fillRect/>
          </a:stretch>
        </p:blipFill>
        <p:spPr>
          <a:xfrm>
            <a:off x="4717172" y="3895632"/>
            <a:ext cx="283743" cy="283743"/>
          </a:xfrm>
          <a:prstGeom prst="rect">
            <a:avLst/>
          </a:prstGeom>
          <a:noFill/>
          <a:ln>
            <a:noFill/>
          </a:ln>
        </p:spPr>
      </p:pic>
      <p:pic>
        <p:nvPicPr>
          <p:cNvPr id="617" name="Google Shape;617;p111"/>
          <p:cNvPicPr preferRelativeResize="0"/>
          <p:nvPr/>
        </p:nvPicPr>
        <p:blipFill rotWithShape="1">
          <a:blip r:embed="rId4">
            <a:alphaModFix/>
          </a:blip>
          <a:srcRect b="0" l="3154" r="36871" t="0"/>
          <a:stretch/>
        </p:blipFill>
        <p:spPr>
          <a:xfrm>
            <a:off x="0" y="-35000"/>
            <a:ext cx="4461626" cy="51784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12"/>
          <p:cNvSpPr txBox="1"/>
          <p:nvPr/>
        </p:nvSpPr>
        <p:spPr>
          <a:xfrm>
            <a:off x="4597450" y="468275"/>
            <a:ext cx="40392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Registro de tiendas</a:t>
            </a:r>
            <a:endParaRPr b="1" sz="3400">
              <a:solidFill>
                <a:schemeClr val="dk1"/>
              </a:solidFill>
              <a:latin typeface="DM Sans"/>
              <a:ea typeface="DM Sans"/>
              <a:cs typeface="DM Sans"/>
              <a:sym typeface="DM Sans"/>
            </a:endParaRPr>
          </a:p>
        </p:txBody>
      </p:sp>
      <p:sp>
        <p:nvSpPr>
          <p:cNvPr id="623" name="Google Shape;623;p112"/>
          <p:cNvSpPr txBox="1"/>
          <p:nvPr/>
        </p:nvSpPr>
        <p:spPr>
          <a:xfrm>
            <a:off x="4597450" y="2066075"/>
            <a:ext cx="40710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el registro de cinco (5) tiendas.</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Emplear la clase </a:t>
            </a:r>
            <a:r>
              <a:rPr lang="es-419" sz="1350">
                <a:solidFill>
                  <a:schemeClr val="accent4"/>
                </a:solidFill>
                <a:latin typeface="DM Sans"/>
                <a:ea typeface="DM Sans"/>
                <a:cs typeface="DM Sans"/>
                <a:sym typeface="DM Sans"/>
              </a:rPr>
              <a:t>Tienda </a:t>
            </a:r>
            <a:r>
              <a:rPr lang="es-419" sz="1350">
                <a:latin typeface="DM Sans"/>
                <a:ea typeface="DM Sans"/>
                <a:cs typeface="DM Sans"/>
                <a:sym typeface="DM Sans"/>
              </a:rPr>
              <a:t>de la actividad 1, para instanciar los objetos en función de las entradas capturadas. Generar una única salida compuesta por la información de los objetos instanciados.</a:t>
            </a:r>
            <a:endParaRPr sz="1350">
              <a:latin typeface="DM Sans"/>
              <a:ea typeface="DM Sans"/>
              <a:cs typeface="DM Sans"/>
              <a:sym typeface="DM Sans"/>
            </a:endParaRPr>
          </a:p>
        </p:txBody>
      </p:sp>
      <p:pic>
        <p:nvPicPr>
          <p:cNvPr id="624" name="Google Shape;624;p112"/>
          <p:cNvPicPr preferRelativeResize="0"/>
          <p:nvPr/>
        </p:nvPicPr>
        <p:blipFill>
          <a:blip r:embed="rId3">
            <a:alphaModFix/>
          </a:blip>
          <a:stretch>
            <a:fillRect/>
          </a:stretch>
        </p:blipFill>
        <p:spPr>
          <a:xfrm>
            <a:off x="0" y="0"/>
            <a:ext cx="3297374" cy="5143500"/>
          </a:xfrm>
          <a:prstGeom prst="rect">
            <a:avLst/>
          </a:prstGeom>
          <a:noFill/>
          <a:ln>
            <a:noFill/>
          </a:ln>
        </p:spPr>
      </p:pic>
      <p:sp>
        <p:nvSpPr>
          <p:cNvPr id="625" name="Google Shape;625;p112"/>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626" name="Google Shape;626;p112"/>
          <p:cNvSpPr txBox="1"/>
          <p:nvPr/>
        </p:nvSpPr>
        <p:spPr>
          <a:xfrm>
            <a:off x="45845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Es posible instanciar objetos de forma local en un bloque, y los valores pasados por parámetro al constructor pueden ser capturados desde una llamada prompt.</a:t>
            </a:r>
            <a:endParaRPr sz="1200">
              <a:solidFill>
                <a:schemeClr val="dk2"/>
              </a:solidFill>
              <a:latin typeface="DM Sans"/>
              <a:ea typeface="DM Sans"/>
              <a:cs typeface="DM Sans"/>
              <a:sym typeface="DM Sans"/>
            </a:endParaRPr>
          </a:p>
        </p:txBody>
      </p:sp>
      <p:pic>
        <p:nvPicPr>
          <p:cNvPr id="627" name="Google Shape;627;p112" title="ícono de codertips"/>
          <p:cNvPicPr preferRelativeResize="0"/>
          <p:nvPr/>
        </p:nvPicPr>
        <p:blipFill>
          <a:blip r:embed="rId4">
            <a:alphaModFix/>
          </a:blip>
          <a:stretch>
            <a:fillRect/>
          </a:stretch>
        </p:blipFill>
        <p:spPr>
          <a:xfrm>
            <a:off x="4725972" y="3895632"/>
            <a:ext cx="283743" cy="283743"/>
          </a:xfrm>
          <a:prstGeom prst="rect">
            <a:avLst/>
          </a:prstGeom>
          <a:noFill/>
          <a:ln>
            <a:noFill/>
          </a:ln>
        </p:spPr>
      </p:pic>
      <p:pic>
        <p:nvPicPr>
          <p:cNvPr id="628" name="Google Shape;628;p112"/>
          <p:cNvPicPr preferRelativeResize="0"/>
          <p:nvPr/>
        </p:nvPicPr>
        <p:blipFill rotWithShape="1">
          <a:blip r:embed="rId5">
            <a:alphaModFix/>
          </a:blip>
          <a:srcRect b="0" l="23061" r="8971" t="0"/>
          <a:stretch/>
        </p:blipFill>
        <p:spPr>
          <a:xfrm>
            <a:off x="0" y="0"/>
            <a:ext cx="4426200" cy="51435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13"/>
          <p:cNvSpPr txBox="1"/>
          <p:nvPr/>
        </p:nvSpPr>
        <p:spPr>
          <a:xfrm>
            <a:off x="4597450" y="468275"/>
            <a:ext cx="4039200" cy="109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Actividad</a:t>
            </a:r>
            <a:r>
              <a:rPr b="1" lang="es-419" sz="3300">
                <a:solidFill>
                  <a:schemeClr val="dk1"/>
                </a:solidFill>
                <a:latin typeface="DM Sans"/>
                <a:ea typeface="DM Sans"/>
                <a:cs typeface="DM Sans"/>
                <a:sym typeface="DM Sans"/>
              </a:rPr>
              <a:t> 3</a:t>
            </a:r>
            <a:endParaRPr b="1" sz="33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Abierto y cerrado</a:t>
            </a:r>
            <a:endParaRPr b="1" sz="3300">
              <a:solidFill>
                <a:schemeClr val="dk1"/>
              </a:solidFill>
              <a:latin typeface="DM Sans"/>
              <a:ea typeface="DM Sans"/>
              <a:cs typeface="DM Sans"/>
              <a:sym typeface="DM Sans"/>
            </a:endParaRPr>
          </a:p>
        </p:txBody>
      </p:sp>
      <p:sp>
        <p:nvSpPr>
          <p:cNvPr id="634" name="Google Shape;634;p113"/>
          <p:cNvSpPr txBox="1"/>
          <p:nvPr/>
        </p:nvSpPr>
        <p:spPr>
          <a:xfrm>
            <a:off x="4597450" y="1428388"/>
            <a:ext cx="40392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 método para la clase </a:t>
            </a:r>
            <a:r>
              <a:rPr lang="es-419" sz="1350">
                <a:solidFill>
                  <a:schemeClr val="accent4"/>
                </a:solidFill>
                <a:latin typeface="DM Sans"/>
                <a:ea typeface="DM Sans"/>
                <a:cs typeface="DM Sans"/>
                <a:sym typeface="DM Sans"/>
              </a:rPr>
              <a:t>Tienda </a:t>
            </a:r>
            <a:r>
              <a:rPr lang="es-419" sz="1350">
                <a:latin typeface="DM Sans"/>
                <a:ea typeface="DM Sans"/>
                <a:cs typeface="DM Sans"/>
                <a:sym typeface="DM Sans"/>
              </a:rPr>
              <a:t>con la siguiente cabecera </a:t>
            </a:r>
            <a:r>
              <a:rPr lang="es-419" sz="1350">
                <a:solidFill>
                  <a:schemeClr val="accent4"/>
                </a:solidFill>
                <a:latin typeface="DM Sans"/>
                <a:ea typeface="DM Sans"/>
                <a:cs typeface="DM Sans"/>
                <a:sym typeface="DM Sans"/>
              </a:rPr>
              <a:t>estaAbierto(hora)</a:t>
            </a:r>
            <a:r>
              <a:rPr lang="es-419" sz="1350">
                <a:latin typeface="DM Sans"/>
                <a:ea typeface="DM Sans"/>
                <a:cs typeface="DM Sans"/>
                <a:sym typeface="DM Sans"/>
              </a:rPr>
              <a:t>. Este retorna true si la hora enviada está entre las 08 y 12, o entre las 15 y 19. Caso contrario, se retorna </a:t>
            </a:r>
            <a:r>
              <a:rPr lang="es-419" sz="1350">
                <a:solidFill>
                  <a:schemeClr val="accent4"/>
                </a:solidFill>
                <a:latin typeface="DM Sans"/>
                <a:ea typeface="DM Sans"/>
                <a:cs typeface="DM Sans"/>
                <a:sym typeface="DM Sans"/>
              </a:rPr>
              <a:t>false</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invocar al menos un (1) objeto usando esta clase, y solicitar al usuario tres (3) horas. Informar por alerta si la tienda está abierta, en función de la hora ingresada.</a:t>
            </a:r>
            <a:endParaRPr sz="1350">
              <a:latin typeface="DM Sans"/>
              <a:ea typeface="DM Sans"/>
              <a:cs typeface="DM Sans"/>
              <a:sym typeface="DM Sans"/>
            </a:endParaRPr>
          </a:p>
        </p:txBody>
      </p:sp>
      <p:sp>
        <p:nvSpPr>
          <p:cNvPr id="635" name="Google Shape;635;p113"/>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636" name="Google Shape;636;p113"/>
          <p:cNvSpPr txBox="1"/>
          <p:nvPr/>
        </p:nvSpPr>
        <p:spPr>
          <a:xfrm>
            <a:off x="45845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Considerando que por prompt sólo podemos ingresar cadenas, se sugiere asumir que se trabaja sólo con horas en punto, de 0 a 22. El if debe verificar dos intervalos válidos.</a:t>
            </a:r>
            <a:endParaRPr sz="1200">
              <a:solidFill>
                <a:schemeClr val="dk2"/>
              </a:solidFill>
              <a:latin typeface="DM Sans"/>
              <a:ea typeface="DM Sans"/>
              <a:cs typeface="DM Sans"/>
              <a:sym typeface="DM Sans"/>
            </a:endParaRPr>
          </a:p>
        </p:txBody>
      </p:sp>
      <p:pic>
        <p:nvPicPr>
          <p:cNvPr id="637" name="Google Shape;637;p113" title="ícono de codertips"/>
          <p:cNvPicPr preferRelativeResize="0"/>
          <p:nvPr/>
        </p:nvPicPr>
        <p:blipFill>
          <a:blip r:embed="rId3">
            <a:alphaModFix/>
          </a:blip>
          <a:stretch>
            <a:fillRect/>
          </a:stretch>
        </p:blipFill>
        <p:spPr>
          <a:xfrm>
            <a:off x="4708347" y="3895632"/>
            <a:ext cx="283743" cy="283743"/>
          </a:xfrm>
          <a:prstGeom prst="rect">
            <a:avLst/>
          </a:prstGeom>
          <a:noFill/>
          <a:ln>
            <a:noFill/>
          </a:ln>
        </p:spPr>
      </p:pic>
      <p:pic>
        <p:nvPicPr>
          <p:cNvPr id="638" name="Google Shape;638;p113"/>
          <p:cNvPicPr preferRelativeResize="0"/>
          <p:nvPr/>
        </p:nvPicPr>
        <p:blipFill rotWithShape="1">
          <a:blip r:embed="rId4">
            <a:alphaModFix/>
          </a:blip>
          <a:srcRect b="0" l="6870" r="8512" t="0"/>
          <a:stretch/>
        </p:blipFill>
        <p:spPr>
          <a:xfrm>
            <a:off x="0" y="0"/>
            <a:ext cx="4321250" cy="51872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114"/>
          <p:cNvSpPr txBox="1"/>
          <p:nvPr/>
        </p:nvSpPr>
        <p:spPr>
          <a:xfrm>
            <a:off x="4597450" y="468275"/>
            <a:ext cx="4065000" cy="109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Actividad</a:t>
            </a:r>
            <a:r>
              <a:rPr b="1" lang="es-419" sz="3300">
                <a:solidFill>
                  <a:schemeClr val="dk1"/>
                </a:solidFill>
                <a:latin typeface="DM Sans"/>
                <a:ea typeface="DM Sans"/>
                <a:cs typeface="DM Sans"/>
                <a:sym typeface="DM Sans"/>
              </a:rPr>
              <a:t> 4</a:t>
            </a:r>
            <a:endParaRPr b="1" sz="33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Validar propietario</a:t>
            </a:r>
            <a:endParaRPr b="1" sz="3300">
              <a:solidFill>
                <a:schemeClr val="dk1"/>
              </a:solidFill>
              <a:latin typeface="DM Sans"/>
              <a:ea typeface="DM Sans"/>
              <a:cs typeface="DM Sans"/>
              <a:sym typeface="DM Sans"/>
            </a:endParaRPr>
          </a:p>
        </p:txBody>
      </p:sp>
      <p:sp>
        <p:nvSpPr>
          <p:cNvPr id="644" name="Google Shape;644;p114"/>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645" name="Google Shape;645;p114"/>
          <p:cNvSpPr txBox="1"/>
          <p:nvPr/>
        </p:nvSpPr>
        <p:spPr>
          <a:xfrm>
            <a:off x="45974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Es común emplear métodos de clase para validar si un valor recibido por parámetro es igual al valor de una propiedad del objeto. Se llama el método por cada objeto creado.</a:t>
            </a:r>
            <a:endParaRPr sz="1200">
              <a:solidFill>
                <a:schemeClr val="dk2"/>
              </a:solidFill>
              <a:latin typeface="DM Sans"/>
              <a:ea typeface="DM Sans"/>
              <a:cs typeface="DM Sans"/>
              <a:sym typeface="DM Sans"/>
            </a:endParaRPr>
          </a:p>
        </p:txBody>
      </p:sp>
      <p:sp>
        <p:nvSpPr>
          <p:cNvPr id="646" name="Google Shape;646;p114"/>
          <p:cNvSpPr txBox="1"/>
          <p:nvPr/>
        </p:nvSpPr>
        <p:spPr>
          <a:xfrm>
            <a:off x="4597450" y="1502550"/>
            <a:ext cx="4065000" cy="201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250">
                <a:latin typeface="DM Sans"/>
                <a:ea typeface="DM Sans"/>
                <a:cs typeface="DM Sans"/>
                <a:sym typeface="DM Sans"/>
              </a:rPr>
              <a:t>Declarar un método para la clase </a:t>
            </a:r>
            <a:r>
              <a:rPr lang="es-419" sz="1250">
                <a:solidFill>
                  <a:schemeClr val="accent4"/>
                </a:solidFill>
                <a:latin typeface="DM Sans"/>
                <a:ea typeface="DM Sans"/>
                <a:cs typeface="DM Sans"/>
                <a:sym typeface="DM Sans"/>
              </a:rPr>
              <a:t>Tienda </a:t>
            </a:r>
            <a:r>
              <a:rPr lang="es-419" sz="1250">
                <a:latin typeface="DM Sans"/>
                <a:ea typeface="DM Sans"/>
                <a:cs typeface="DM Sans"/>
                <a:sym typeface="DM Sans"/>
              </a:rPr>
              <a:t>con la siguiente cabecera </a:t>
            </a:r>
            <a:r>
              <a:rPr lang="es-419" sz="1250">
                <a:solidFill>
                  <a:schemeClr val="accent4"/>
                </a:solidFill>
                <a:latin typeface="DM Sans"/>
                <a:ea typeface="DM Sans"/>
                <a:cs typeface="DM Sans"/>
                <a:sym typeface="DM Sans"/>
              </a:rPr>
              <a:t>esPropietario(nombre)</a:t>
            </a:r>
            <a:r>
              <a:rPr lang="es-419" sz="1250">
                <a:latin typeface="DM Sans"/>
                <a:ea typeface="DM Sans"/>
                <a:cs typeface="DM Sans"/>
                <a:sym typeface="DM Sans"/>
              </a:rPr>
              <a:t>. Se retorna true si el nombre enviado corresponde al propietario de la tienda.Caso contrario, se retorna </a:t>
            </a:r>
            <a:r>
              <a:rPr lang="es-419" sz="1250">
                <a:solidFill>
                  <a:schemeClr val="accent4"/>
                </a:solidFill>
                <a:latin typeface="DM Sans"/>
                <a:ea typeface="DM Sans"/>
                <a:cs typeface="DM Sans"/>
                <a:sym typeface="DM Sans"/>
              </a:rPr>
              <a:t>false</a:t>
            </a:r>
            <a:r>
              <a:rPr lang="es-419" sz="1250">
                <a:latin typeface="DM Sans"/>
                <a:ea typeface="DM Sans"/>
                <a:cs typeface="DM Sans"/>
                <a:sym typeface="DM Sans"/>
              </a:rPr>
              <a:t>.</a:t>
            </a:r>
            <a:endParaRPr sz="1250">
              <a:latin typeface="DM Sans"/>
              <a:ea typeface="DM Sans"/>
              <a:cs typeface="DM Sans"/>
              <a:sym typeface="DM Sans"/>
            </a:endParaRPr>
          </a:p>
          <a:p>
            <a:pPr indent="0" lvl="0" marL="0" rtl="0" algn="l">
              <a:spcBef>
                <a:spcPts val="800"/>
              </a:spcBef>
              <a:spcAft>
                <a:spcPts val="800"/>
              </a:spcAft>
              <a:buNone/>
            </a:pPr>
            <a:r>
              <a:rPr lang="es-419" sz="1250">
                <a:latin typeface="DM Sans"/>
                <a:ea typeface="DM Sans"/>
                <a:cs typeface="DM Sans"/>
                <a:sym typeface="DM Sans"/>
              </a:rPr>
              <a:t>Luego, invocar al menos tres(3) objetos usando esta clase y solicitar al usuario cinco(5) nombres. Informar por alerta si los nombres pertenecen a algún dueño de tienda.</a:t>
            </a:r>
            <a:endParaRPr sz="1250">
              <a:latin typeface="DM Sans"/>
              <a:ea typeface="DM Sans"/>
              <a:cs typeface="DM Sans"/>
              <a:sym typeface="DM Sans"/>
            </a:endParaRPr>
          </a:p>
        </p:txBody>
      </p:sp>
      <p:pic>
        <p:nvPicPr>
          <p:cNvPr id="647" name="Google Shape;647;p114" title="ícono de codertips"/>
          <p:cNvPicPr preferRelativeResize="0"/>
          <p:nvPr/>
        </p:nvPicPr>
        <p:blipFill>
          <a:blip r:embed="rId3">
            <a:alphaModFix/>
          </a:blip>
          <a:stretch>
            <a:fillRect/>
          </a:stretch>
        </p:blipFill>
        <p:spPr>
          <a:xfrm>
            <a:off x="4717172" y="3895632"/>
            <a:ext cx="283743" cy="283743"/>
          </a:xfrm>
          <a:prstGeom prst="rect">
            <a:avLst/>
          </a:prstGeom>
          <a:noFill/>
          <a:ln>
            <a:noFill/>
          </a:ln>
        </p:spPr>
      </p:pic>
      <p:pic>
        <p:nvPicPr>
          <p:cNvPr id="648" name="Google Shape;648;p114"/>
          <p:cNvPicPr preferRelativeResize="0"/>
          <p:nvPr/>
        </p:nvPicPr>
        <p:blipFill rotWithShape="1">
          <a:blip r:embed="rId4">
            <a:alphaModFix/>
          </a:blip>
          <a:srcRect b="0" l="3701" r="15490" t="0"/>
          <a:stretch/>
        </p:blipFill>
        <p:spPr>
          <a:xfrm>
            <a:off x="0" y="0"/>
            <a:ext cx="4461626"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61"/>
          <p:cNvSpPr txBox="1"/>
          <p:nvPr/>
        </p:nvSpPr>
        <p:spPr>
          <a:xfrm>
            <a:off x="4597450" y="795088"/>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Carnet</a:t>
            </a:r>
            <a:endParaRPr b="1" sz="3400">
              <a:solidFill>
                <a:schemeClr val="dk1"/>
              </a:solidFill>
              <a:latin typeface="DM Sans"/>
              <a:ea typeface="DM Sans"/>
              <a:cs typeface="DM Sans"/>
              <a:sym typeface="DM Sans"/>
            </a:endParaRPr>
          </a:p>
        </p:txBody>
      </p:sp>
      <p:sp>
        <p:nvSpPr>
          <p:cNvPr id="238" name="Google Shape;238;p61"/>
          <p:cNvSpPr txBox="1"/>
          <p:nvPr/>
        </p:nvSpPr>
        <p:spPr>
          <a:xfrm>
            <a:off x="4597450" y="1998538"/>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Declarar variables para representar la información de un carnet de conducir.</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concatenarlas y asignar el resultado de la operación a una variable denominada carnet.</a:t>
            </a:r>
            <a:endParaRPr sz="1350">
              <a:latin typeface="DM Sans"/>
              <a:ea typeface="DM Sans"/>
              <a:cs typeface="DM Sans"/>
              <a:sym typeface="DM Sans"/>
            </a:endParaRPr>
          </a:p>
        </p:txBody>
      </p:sp>
      <p:sp>
        <p:nvSpPr>
          <p:cNvPr id="239" name="Google Shape;239;p61"/>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240" name="Google Shape;240;p61"/>
          <p:cNvSpPr txBox="1"/>
          <p:nvPr/>
        </p:nvSpPr>
        <p:spPr>
          <a:xfrm>
            <a:off x="4597450" y="3055425"/>
            <a:ext cx="40650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Definir la cantidad de variables y el valor de cada una, según se prefiera. La cadena asignada a carnet debería contener al menos el nombre, la dirección, y el país de la persona dueña del carnet.</a:t>
            </a:r>
            <a:endParaRPr sz="1200">
              <a:solidFill>
                <a:schemeClr val="dk2"/>
              </a:solidFill>
              <a:latin typeface="DM Sans"/>
              <a:ea typeface="DM Sans"/>
              <a:cs typeface="DM Sans"/>
              <a:sym typeface="DM Sans"/>
            </a:endParaRPr>
          </a:p>
        </p:txBody>
      </p:sp>
      <p:pic>
        <p:nvPicPr>
          <p:cNvPr id="241" name="Google Shape;241;p61"/>
          <p:cNvPicPr preferRelativeResize="0"/>
          <p:nvPr/>
        </p:nvPicPr>
        <p:blipFill>
          <a:blip r:embed="rId3">
            <a:alphaModFix/>
          </a:blip>
          <a:stretch>
            <a:fillRect/>
          </a:stretch>
        </p:blipFill>
        <p:spPr>
          <a:xfrm>
            <a:off x="149575" y="1300950"/>
            <a:ext cx="4312049" cy="2838033"/>
          </a:xfrm>
          <a:prstGeom prst="rect">
            <a:avLst/>
          </a:prstGeom>
          <a:noFill/>
          <a:ln>
            <a:noFill/>
          </a:ln>
        </p:spPr>
      </p:pic>
      <p:pic>
        <p:nvPicPr>
          <p:cNvPr id="242" name="Google Shape;242;p61" title="ícono de codertips"/>
          <p:cNvPicPr preferRelativeResize="0"/>
          <p:nvPr/>
        </p:nvPicPr>
        <p:blipFill>
          <a:blip r:embed="rId4">
            <a:alphaModFix/>
          </a:blip>
          <a:stretch>
            <a:fillRect/>
          </a:stretch>
        </p:blipFill>
        <p:spPr>
          <a:xfrm>
            <a:off x="4717172" y="3560044"/>
            <a:ext cx="283743" cy="28374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15"/>
          <p:cNvSpPr txBox="1"/>
          <p:nvPr/>
        </p:nvSpPr>
        <p:spPr>
          <a:xfrm>
            <a:off x="4486750" y="307950"/>
            <a:ext cx="4149900" cy="960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Actividad</a:t>
            </a:r>
            <a:r>
              <a:rPr b="1" lang="es-419" sz="2800">
                <a:solidFill>
                  <a:schemeClr val="dk1"/>
                </a:solidFill>
                <a:latin typeface="DM Sans"/>
                <a:ea typeface="DM Sans"/>
                <a:cs typeface="DM Sans"/>
                <a:sym typeface="DM Sans"/>
              </a:rPr>
              <a:t> 5</a:t>
            </a:r>
            <a:endParaRPr b="1" sz="28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El cliente</a:t>
            </a:r>
            <a:endParaRPr b="1" sz="2800">
              <a:solidFill>
                <a:schemeClr val="dk1"/>
              </a:solidFill>
              <a:latin typeface="DM Sans"/>
              <a:ea typeface="DM Sans"/>
              <a:cs typeface="DM Sans"/>
              <a:sym typeface="DM Sans"/>
            </a:endParaRPr>
          </a:p>
        </p:txBody>
      </p:sp>
      <p:sp>
        <p:nvSpPr>
          <p:cNvPr id="654" name="Google Shape;654;p115"/>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655" name="Google Shape;655;p115"/>
          <p:cNvSpPr txBox="1"/>
          <p:nvPr/>
        </p:nvSpPr>
        <p:spPr>
          <a:xfrm>
            <a:off x="4499650" y="3528825"/>
            <a:ext cx="4149900" cy="1031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5</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Es posible verificar en un métòdo, usando un condicional, si la propiedad cumple con cierto valor antes de modificarla. Recordemos que una función retorna un  solo valor.</a:t>
            </a:r>
            <a:endParaRPr sz="1100">
              <a:solidFill>
                <a:schemeClr val="dk2"/>
              </a:solidFill>
              <a:latin typeface="DM Sans"/>
              <a:ea typeface="DM Sans"/>
              <a:cs typeface="DM Sans"/>
              <a:sym typeface="DM Sans"/>
            </a:endParaRPr>
          </a:p>
        </p:txBody>
      </p:sp>
      <p:pic>
        <p:nvPicPr>
          <p:cNvPr id="656" name="Google Shape;656;p115" title="ícono de codertips"/>
          <p:cNvPicPr preferRelativeResize="0"/>
          <p:nvPr/>
        </p:nvPicPr>
        <p:blipFill>
          <a:blip r:embed="rId3">
            <a:alphaModFix/>
          </a:blip>
          <a:stretch>
            <a:fillRect/>
          </a:stretch>
        </p:blipFill>
        <p:spPr>
          <a:xfrm>
            <a:off x="4597447" y="3902657"/>
            <a:ext cx="283743" cy="283743"/>
          </a:xfrm>
          <a:prstGeom prst="rect">
            <a:avLst/>
          </a:prstGeom>
          <a:noFill/>
          <a:ln>
            <a:noFill/>
          </a:ln>
        </p:spPr>
      </p:pic>
      <p:pic>
        <p:nvPicPr>
          <p:cNvPr id="657" name="Google Shape;657;p115"/>
          <p:cNvPicPr preferRelativeResize="0"/>
          <p:nvPr/>
        </p:nvPicPr>
        <p:blipFill rotWithShape="1">
          <a:blip r:embed="rId4">
            <a:alphaModFix/>
          </a:blip>
          <a:srcRect b="0" l="6854" r="41800" t="0"/>
          <a:stretch/>
        </p:blipFill>
        <p:spPr>
          <a:xfrm>
            <a:off x="-31929" y="0"/>
            <a:ext cx="4370654" cy="5143501"/>
          </a:xfrm>
          <a:prstGeom prst="rect">
            <a:avLst/>
          </a:prstGeom>
          <a:noFill/>
          <a:ln>
            <a:noFill/>
          </a:ln>
        </p:spPr>
      </p:pic>
      <p:sp>
        <p:nvSpPr>
          <p:cNvPr id="658" name="Google Shape;658;p115"/>
          <p:cNvSpPr txBox="1"/>
          <p:nvPr/>
        </p:nvSpPr>
        <p:spPr>
          <a:xfrm>
            <a:off x="4499625" y="1127625"/>
            <a:ext cx="41499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latin typeface="DM Sans"/>
                <a:ea typeface="DM Sans"/>
                <a:cs typeface="DM Sans"/>
                <a:sym typeface="DM Sans"/>
              </a:rPr>
              <a:t>Declarar una clase </a:t>
            </a:r>
            <a:r>
              <a:rPr b="1" lang="es-419" sz="1200">
                <a:solidFill>
                  <a:schemeClr val="dk1"/>
                </a:solidFill>
                <a:latin typeface="DM Sans"/>
                <a:ea typeface="DM Sans"/>
                <a:cs typeface="DM Sans"/>
                <a:sym typeface="DM Sans"/>
              </a:rPr>
              <a:t>Cliente</a:t>
            </a:r>
            <a:r>
              <a:rPr lang="es-419" sz="1200">
                <a:solidFill>
                  <a:schemeClr val="accent4"/>
                </a:solidFill>
                <a:latin typeface="DM Sans"/>
                <a:ea typeface="DM Sans"/>
                <a:cs typeface="DM Sans"/>
                <a:sym typeface="DM Sans"/>
              </a:rPr>
              <a:t> </a:t>
            </a:r>
            <a:r>
              <a:rPr lang="es-419" sz="1200">
                <a:latin typeface="DM Sans"/>
                <a:ea typeface="DM Sans"/>
                <a:cs typeface="DM Sans"/>
                <a:sym typeface="DM Sans"/>
              </a:rPr>
              <a:t>que permita registrar:</a:t>
            </a:r>
            <a:endParaRPr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419" sz="1200">
                <a:latin typeface="DM Sans"/>
                <a:ea typeface="DM Sans"/>
                <a:cs typeface="DM Sans"/>
                <a:sym typeface="DM Sans"/>
              </a:rPr>
              <a:t>Registrar nombre, presupuesto, si tiene tarjeta de descuento, y número de teléfono del cliente.</a:t>
            </a:r>
            <a:endParaRPr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419" sz="1200">
                <a:latin typeface="DM Sans"/>
                <a:ea typeface="DM Sans"/>
                <a:cs typeface="DM Sans"/>
                <a:sym typeface="DM Sans"/>
              </a:rPr>
              <a:t>Un método transferirDinero(valor), que permita  obtener y restar cierta cantidad del presupuesto, siempre que este parámetro sea menor al valor enviado, y mayor que cero.</a:t>
            </a:r>
            <a:endParaRPr sz="1200">
              <a:latin typeface="DM Sans"/>
              <a:ea typeface="DM Sans"/>
              <a:cs typeface="DM Sans"/>
              <a:sym typeface="DM Sans"/>
            </a:endParaRPr>
          </a:p>
          <a:p>
            <a:pPr indent="0" lvl="0" marL="0" rtl="0" algn="l">
              <a:spcBef>
                <a:spcPts val="0"/>
              </a:spcBef>
              <a:spcAft>
                <a:spcPts val="0"/>
              </a:spcAft>
              <a:buNone/>
            </a:pPr>
            <a:r>
              <a:rPr lang="es-419" sz="1200">
                <a:latin typeface="DM Sans"/>
                <a:ea typeface="DM Sans"/>
                <a:cs typeface="DM Sans"/>
                <a:sym typeface="DM Sans"/>
              </a:rPr>
              <a:t>Luego invocar al menos tres (3) objetos usando esta clase, y solicitar al usuario cinco (5) números. </a:t>
            </a:r>
            <a:r>
              <a:rPr lang="es-419" sz="1200">
                <a:highlight>
                  <a:srgbClr val="EAFF6A"/>
                </a:highlight>
                <a:latin typeface="DM Sans"/>
                <a:ea typeface="DM Sans"/>
                <a:cs typeface="DM Sans"/>
                <a:sym typeface="DM Sans"/>
              </a:rPr>
              <a:t>Informar por alerta si cada uno de los clientes cuenta con el presupuesto suficiente para realizar una transferencia de igual monto al ingresado.</a:t>
            </a:r>
            <a:endParaRPr sz="1200">
              <a:highlight>
                <a:srgbClr val="EAFF6A"/>
              </a:highlight>
              <a:latin typeface="DM Sans"/>
              <a:ea typeface="DM Sans"/>
              <a:cs typeface="DM Sans"/>
              <a:sym typeface="DM Sans"/>
            </a:endParaRPr>
          </a:p>
        </p:txBody>
      </p:sp>
      <p:pic>
        <p:nvPicPr>
          <p:cNvPr id="659" name="Google Shape;659;p115"/>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17"/>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1</a:t>
            </a:r>
            <a:endParaRPr b="1" sz="4000">
              <a:solidFill>
                <a:schemeClr val="dk1"/>
              </a:solidFill>
              <a:latin typeface="DM Sans"/>
              <a:ea typeface="DM Sans"/>
              <a:cs typeface="DM Sans"/>
              <a:sym typeface="DM Sans"/>
            </a:endParaRPr>
          </a:p>
        </p:txBody>
      </p:sp>
      <p:sp>
        <p:nvSpPr>
          <p:cNvPr id="670" name="Google Shape;670;p117"/>
          <p:cNvSpPr txBox="1"/>
          <p:nvPr/>
        </p:nvSpPr>
        <p:spPr>
          <a:xfrm>
            <a:off x="475500" y="1207175"/>
            <a:ext cx="8193000" cy="3936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50000"/>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direccion</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propietario</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rubro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.nombre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.direccion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direccion</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.propietario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propietario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.rubro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rubro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tienda1</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Kwik-E-Mart</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Park 123</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Apu</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Almacen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tienda2</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Edna's Edibles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PEREZ 323</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Edna Krabappel</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Panaderia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tienda3</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Springfield Mall</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Hall 231</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Mr. Burns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Shopping</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tienda1</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tienda2</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tienda3</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71" name="Google Shape;671;p11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8"/>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sp>
        <p:nvSpPr>
          <p:cNvPr id="677" name="Google Shape;677;p118"/>
          <p:cNvSpPr txBox="1"/>
          <p:nvPr/>
        </p:nvSpPr>
        <p:spPr>
          <a:xfrm>
            <a:off x="475500" y="1207175"/>
            <a:ext cx="8193000" cy="3566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let</a:t>
            </a:r>
            <a:r>
              <a:rPr lang="es-419" sz="1250">
                <a:solidFill>
                  <a:srgbClr val="F6F6F4"/>
                </a:solidFill>
                <a:latin typeface="Courier New"/>
                <a:ea typeface="Courier New"/>
                <a:cs typeface="Courier New"/>
                <a:sym typeface="Courier New"/>
              </a:rPr>
              <a:t> ingresados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for</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let</a:t>
            </a:r>
            <a:r>
              <a:rPr lang="es-419" sz="1250">
                <a:solidFill>
                  <a:srgbClr val="F6F6F4"/>
                </a:solidFill>
                <a:latin typeface="Courier New"/>
                <a:ea typeface="Courier New"/>
                <a:cs typeface="Courier New"/>
                <a:sym typeface="Courier New"/>
              </a:rPr>
              <a:t> index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0</a:t>
            </a:r>
            <a:r>
              <a:rPr lang="es-419" sz="1250">
                <a:solidFill>
                  <a:srgbClr val="F6F6F4"/>
                </a:solidFill>
                <a:latin typeface="Courier New"/>
                <a:ea typeface="Courier New"/>
                <a:cs typeface="Courier New"/>
                <a:sym typeface="Courier New"/>
              </a:rPr>
              <a:t>; index </a:t>
            </a:r>
            <a:r>
              <a:rPr lang="es-419" sz="1250">
                <a:solidFill>
                  <a:srgbClr val="F286C4"/>
                </a:solidFill>
                <a:latin typeface="Courier New"/>
                <a:ea typeface="Courier New"/>
                <a:cs typeface="Courier New"/>
                <a:sym typeface="Courier New"/>
              </a:rPr>
              <a:t>&lt;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5</a:t>
            </a:r>
            <a:r>
              <a:rPr lang="es-419" sz="1250">
                <a:solidFill>
                  <a:srgbClr val="F6F6F4"/>
                </a:solidFill>
                <a:latin typeface="Courier New"/>
                <a:ea typeface="Courier New"/>
                <a:cs typeface="Courier New"/>
                <a:sym typeface="Courier New"/>
              </a:rPr>
              <a:t>; index</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let</a:t>
            </a:r>
            <a:r>
              <a:rPr lang="es-419" sz="1250">
                <a:solidFill>
                  <a:srgbClr val="F6F6F4"/>
                </a:solidFill>
                <a:latin typeface="Courier New"/>
                <a:ea typeface="Courier New"/>
                <a:cs typeface="Courier New"/>
                <a:sym typeface="Courier New"/>
              </a:rPr>
              <a:t> tienda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Tienda</a:t>
            </a:r>
            <a:r>
              <a:rPr lang="es-419" sz="1250">
                <a:solidFill>
                  <a:srgbClr val="F6F6F4"/>
                </a:solidFill>
                <a:latin typeface="Courier New"/>
                <a:ea typeface="Courier New"/>
                <a:cs typeface="Courier New"/>
                <a:sym typeface="Courier New"/>
              </a:rPr>
              <a:t>(</a:t>
            </a:r>
            <a:r>
              <a:rPr lang="es-419" sz="1250">
                <a:solidFill>
                  <a:srgbClr val="97E1F1"/>
                </a:solidFill>
                <a:latin typeface="Courier New"/>
                <a:ea typeface="Courier New"/>
                <a:cs typeface="Courier New"/>
                <a:sym typeface="Courier New"/>
              </a:rPr>
              <a:t>prompt</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NOMBRE</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prompt</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DIRECCION</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prompt</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PROPIETARIO</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prompt</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RUBRO</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ingresados</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Tienda: </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tienda.nombre</a:t>
            </a:r>
            <a:r>
              <a:rPr lang="es-419" sz="1250">
                <a:solidFill>
                  <a:srgbClr val="F286C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a:t>
            </a:r>
            <a:endParaRPr sz="12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Direccion: </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tienda.direccion</a:t>
            </a:r>
            <a:r>
              <a:rPr lang="es-419" sz="1250">
                <a:solidFill>
                  <a:srgbClr val="F286C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a:t>
            </a:r>
            <a:endParaRPr sz="12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Propitario: </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tienda.propietario</a:t>
            </a:r>
            <a:r>
              <a:rPr lang="es-419" sz="1250">
                <a:solidFill>
                  <a:srgbClr val="F286C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a:t>
            </a:r>
            <a:endParaRPr sz="12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rubro: </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tienda.rubro</a:t>
            </a:r>
            <a:r>
              <a:rPr lang="es-419" sz="1250">
                <a:solidFill>
                  <a:srgbClr val="F286C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\n</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97E1F1"/>
                </a:solidFill>
                <a:latin typeface="Courier New"/>
                <a:ea typeface="Courier New"/>
                <a:cs typeface="Courier New"/>
                <a:sym typeface="Courier New"/>
              </a:rPr>
              <a:t>alert</a:t>
            </a:r>
            <a:r>
              <a:rPr lang="es-419" sz="1250">
                <a:solidFill>
                  <a:srgbClr val="F6F6F4"/>
                </a:solidFill>
                <a:latin typeface="Courier New"/>
                <a:ea typeface="Courier New"/>
                <a:cs typeface="Courier New"/>
                <a:sym typeface="Courier New"/>
              </a:rPr>
              <a:t>(ingresados);</a:t>
            </a:r>
            <a:endParaRPr sz="12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78" name="Google Shape;678;p11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9"/>
          <p:cNvSpPr txBox="1"/>
          <p:nvPr/>
        </p:nvSpPr>
        <p:spPr>
          <a:xfrm>
            <a:off x="6764100" y="468275"/>
            <a:ext cx="19044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t>
            </a:r>
            <a:r>
              <a:rPr b="1" lang="es-419" sz="2400">
                <a:solidFill>
                  <a:schemeClr val="dk1"/>
                </a:solidFill>
                <a:latin typeface="DM Sans"/>
                <a:ea typeface="DM Sans"/>
                <a:cs typeface="DM Sans"/>
                <a:sym typeface="DM Sans"/>
              </a:rPr>
              <a:t>Actividad</a:t>
            </a:r>
            <a:r>
              <a:rPr b="1" lang="es-419" sz="2400">
                <a:solidFill>
                  <a:schemeClr val="dk1"/>
                </a:solidFill>
                <a:latin typeface="DM Sans"/>
                <a:ea typeface="DM Sans"/>
                <a:cs typeface="DM Sans"/>
                <a:sym typeface="DM Sans"/>
              </a:rPr>
              <a:t> 3</a:t>
            </a:r>
            <a:endParaRPr b="1" sz="2400">
              <a:solidFill>
                <a:schemeClr val="dk1"/>
              </a:solidFill>
              <a:latin typeface="DM Sans"/>
              <a:ea typeface="DM Sans"/>
              <a:cs typeface="DM Sans"/>
              <a:sym typeface="DM Sans"/>
            </a:endParaRPr>
          </a:p>
        </p:txBody>
      </p:sp>
      <p:sp>
        <p:nvSpPr>
          <p:cNvPr id="684" name="Google Shape;684;p119"/>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Tienda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direccion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propietario</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rubro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.direccion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direccion</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.propietario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propietario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.rubro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rubro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estaAbierto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8</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12</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15</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19</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true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tienda4</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Tienda</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33 cents Store</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Cheap 231</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Barato SRL</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Ropa</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3</a:t>
            </a:r>
            <a:r>
              <a:rPr lang="es-419" sz="1000">
                <a:solidFill>
                  <a:srgbClr val="F6F6F4"/>
                </a:solidFill>
                <a:latin typeface="Courier New"/>
                <a:ea typeface="Courier New"/>
                <a:cs typeface="Courier New"/>
                <a:sym typeface="Courier New"/>
              </a:rPr>
              <a:t> ; index</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entrada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parseInt</a:t>
            </a:r>
            <a:r>
              <a:rPr lang="es-419" sz="1000">
                <a:solidFill>
                  <a:srgbClr val="F6F6F4"/>
                </a:solidFill>
                <a:latin typeface="Courier New"/>
                <a:ea typeface="Courier New"/>
                <a:cs typeface="Courier New"/>
                <a:sym typeface="Courier New"/>
              </a:rPr>
              <a:t>(</a:t>
            </a:r>
            <a:r>
              <a:rPr lang="es-419" sz="1000">
                <a:solidFill>
                  <a:srgbClr val="97E1F1"/>
                </a:solidFill>
                <a:latin typeface="Courier New"/>
                <a:ea typeface="Courier New"/>
                <a:cs typeface="Courier New"/>
                <a:sym typeface="Courier New"/>
              </a:rPr>
              <a:t>prompt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INGRESAR HORA EN PUNTO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tienda4</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estaAbierto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LA TIENDA ESTA ABIERTA A LAS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else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LA TIENDA ESTA CERRADA A LAS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20"/>
          <p:cNvSpPr txBox="1"/>
          <p:nvPr/>
        </p:nvSpPr>
        <p:spPr>
          <a:xfrm>
            <a:off x="6764100" y="468275"/>
            <a:ext cx="19044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t>
            </a:r>
            <a:r>
              <a:rPr b="1" lang="es-419" sz="2400">
                <a:solidFill>
                  <a:schemeClr val="dk1"/>
                </a:solidFill>
                <a:latin typeface="DM Sans"/>
                <a:ea typeface="DM Sans"/>
                <a:cs typeface="DM Sans"/>
                <a:sym typeface="DM Sans"/>
              </a:rPr>
              <a:t>Actividad</a:t>
            </a:r>
            <a:r>
              <a:rPr b="1" lang="es-419" sz="2400">
                <a:solidFill>
                  <a:schemeClr val="dk1"/>
                </a:solidFill>
                <a:latin typeface="DM Sans"/>
                <a:ea typeface="DM Sans"/>
                <a:cs typeface="DM Sans"/>
                <a:sym typeface="DM Sans"/>
              </a:rPr>
              <a:t> 4</a:t>
            </a:r>
            <a:endParaRPr b="1" sz="2400">
              <a:solidFill>
                <a:schemeClr val="dk1"/>
              </a:solidFill>
              <a:latin typeface="DM Sans"/>
              <a:ea typeface="DM Sans"/>
              <a:cs typeface="DM Sans"/>
              <a:sym typeface="DM Sans"/>
            </a:endParaRPr>
          </a:p>
        </p:txBody>
      </p:sp>
      <p:sp>
        <p:nvSpPr>
          <p:cNvPr id="690" name="Google Shape;690;p120"/>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900">
                <a:solidFill>
                  <a:srgbClr val="F286C4"/>
                </a:solidFill>
                <a:latin typeface="Courier New"/>
                <a:ea typeface="Courier New"/>
                <a:cs typeface="Courier New"/>
                <a:sym typeface="Courier New"/>
              </a:rPr>
              <a:t>class</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constructor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direccion</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propietario</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rubro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.direccion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direccion</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.propietario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propietario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.rubro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rubro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return</a:t>
            </a: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.propietario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Kwik-E-Mart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Park 123</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Apu</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Almacen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Edna's Edibles</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PEREZ 323</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Edna Krabappel</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Panaderia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Springfield Mall</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Hall 231</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Mr. Burns</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Shopping</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0</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&lt;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5</a:t>
            </a:r>
            <a:r>
              <a:rPr lang="es-419" sz="900">
                <a:solidFill>
                  <a:srgbClr val="F6F6F4"/>
                </a:solidFill>
                <a:latin typeface="Courier New"/>
                <a:ea typeface="Courier New"/>
                <a:cs typeface="Courier New"/>
                <a:sym typeface="Courier New"/>
              </a:rPr>
              <a:t>; index</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prompt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INGRESAR NOMBRE DE PROPITARIO</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600" u="sng">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21"/>
          <p:cNvSpPr txBox="1"/>
          <p:nvPr/>
        </p:nvSpPr>
        <p:spPr>
          <a:xfrm>
            <a:off x="6764100" y="468275"/>
            <a:ext cx="19044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t>
            </a:r>
            <a:r>
              <a:rPr b="1" lang="es-419" sz="2400">
                <a:solidFill>
                  <a:schemeClr val="dk1"/>
                </a:solidFill>
                <a:latin typeface="DM Sans"/>
                <a:ea typeface="DM Sans"/>
                <a:cs typeface="DM Sans"/>
                <a:sym typeface="DM Sans"/>
              </a:rPr>
              <a:t>Actividad</a:t>
            </a:r>
            <a:r>
              <a:rPr b="1" lang="es-419" sz="2400">
                <a:solidFill>
                  <a:schemeClr val="dk1"/>
                </a:solidFill>
                <a:latin typeface="DM Sans"/>
                <a:ea typeface="DM Sans"/>
                <a:cs typeface="DM Sans"/>
                <a:sym typeface="DM Sans"/>
              </a:rPr>
              <a:t> 5</a:t>
            </a:r>
            <a:endParaRPr b="1" sz="2400">
              <a:solidFill>
                <a:schemeClr val="dk1"/>
              </a:solidFill>
              <a:latin typeface="DM Sans"/>
              <a:ea typeface="DM Sans"/>
              <a:cs typeface="DM Sans"/>
              <a:sym typeface="DM Sans"/>
            </a:endParaRPr>
          </a:p>
        </p:txBody>
      </p:sp>
      <p:sp>
        <p:nvSpPr>
          <p:cNvPr id="696" name="Google Shape;696;p121"/>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presupuesto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tarjeta</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telefono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parseFloat</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presupuesto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.tarjeta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tarjeta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.telefono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telefono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valor</a:t>
            </a:r>
            <a:endParaRPr i="1" sz="1000">
              <a:solidFill>
                <a:srgbClr val="FFB86C"/>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else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Homero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2000</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true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Carlos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1000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21234560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Barny</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50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231234560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5</a:t>
            </a:r>
            <a:r>
              <a:rPr lang="es-419" sz="1000">
                <a:solidFill>
                  <a:srgbClr val="F6F6F4"/>
                </a:solidFill>
                <a:latin typeface="Courier New"/>
                <a:ea typeface="Courier New"/>
                <a:cs typeface="Courier New"/>
                <a:sym typeface="Courier New"/>
              </a:rPr>
              <a:t>; index</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entrada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parseFloat</a:t>
            </a:r>
            <a:r>
              <a:rPr lang="es-419" sz="1000">
                <a:solidFill>
                  <a:srgbClr val="F6F6F4"/>
                </a:solidFill>
                <a:latin typeface="Courier New"/>
                <a:ea typeface="Courier New"/>
                <a:cs typeface="Courier New"/>
                <a:sym typeface="Courier New"/>
              </a:rPr>
              <a:t>(</a:t>
            </a:r>
            <a:r>
              <a:rPr lang="es-419" sz="1000">
                <a:solidFill>
                  <a:srgbClr val="97E1F1"/>
                </a:solidFill>
                <a:latin typeface="Courier New"/>
                <a:ea typeface="Courier New"/>
                <a:cs typeface="Courier New"/>
                <a:sym typeface="Courier New"/>
              </a:rPr>
              <a:t>prompt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INGRESAR MONTO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7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22"/>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702" name="Google Shape;702;p122"/>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6</a:t>
            </a:r>
            <a:endParaRPr sz="1600">
              <a:solidFill>
                <a:schemeClr val="lt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2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es</a:t>
            </a:r>
            <a:endParaRPr b="1" sz="4000">
              <a:solidFill>
                <a:schemeClr val="dk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24"/>
          <p:cNvSpPr txBox="1"/>
          <p:nvPr/>
        </p:nvSpPr>
        <p:spPr>
          <a:xfrm>
            <a:off x="4584550" y="348340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rgbClr val="595959"/>
                </a:solidFill>
                <a:latin typeface="DM Sans"/>
                <a:ea typeface="DM Sans"/>
                <a:cs typeface="DM Sans"/>
                <a:sym typeface="DM Sans"/>
              </a:rPr>
              <a:t>Cuando recorremos un array, empleamos un bucle (preferentemente un for o for...of) para acceder a los elementos de la colección uno a uno.</a:t>
            </a:r>
            <a:endParaRPr sz="1200">
              <a:solidFill>
                <a:srgbClr val="595959"/>
              </a:solidFill>
              <a:latin typeface="DM Sans"/>
              <a:ea typeface="DM Sans"/>
              <a:cs typeface="DM Sans"/>
              <a:sym typeface="DM Sans"/>
            </a:endParaRPr>
          </a:p>
        </p:txBody>
      </p:sp>
      <p:grpSp>
        <p:nvGrpSpPr>
          <p:cNvPr id="713" name="Google Shape;713;p124"/>
          <p:cNvGrpSpPr/>
          <p:nvPr/>
        </p:nvGrpSpPr>
        <p:grpSpPr>
          <a:xfrm>
            <a:off x="4626401" y="3746322"/>
            <a:ext cx="465285" cy="465285"/>
            <a:chOff x="4202550" y="994173"/>
            <a:chExt cx="738900" cy="738900"/>
          </a:xfrm>
        </p:grpSpPr>
        <p:sp>
          <p:nvSpPr>
            <p:cNvPr id="714" name="Google Shape;714;p124"/>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715" name="Google Shape;715;p124"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716" name="Google Shape;716;p124"/>
          <p:cNvSpPr txBox="1"/>
          <p:nvPr/>
        </p:nvSpPr>
        <p:spPr>
          <a:xfrm>
            <a:off x="4597450" y="618938"/>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El equipo</a:t>
            </a:r>
            <a:endParaRPr b="1" sz="3400">
              <a:solidFill>
                <a:schemeClr val="dk1"/>
              </a:solidFill>
              <a:latin typeface="DM Sans"/>
              <a:ea typeface="DM Sans"/>
              <a:cs typeface="DM Sans"/>
              <a:sym typeface="DM Sans"/>
            </a:endParaRPr>
          </a:p>
        </p:txBody>
      </p:sp>
      <p:sp>
        <p:nvSpPr>
          <p:cNvPr id="717" name="Google Shape;717;p124"/>
          <p:cNvSpPr txBox="1"/>
          <p:nvPr/>
        </p:nvSpPr>
        <p:spPr>
          <a:xfrm>
            <a:off x="4597450" y="1822388"/>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 array de cadenas, compuesto por  los cuatro (4) nombres pertenecientes a los integrantes de un equipo. Luego recorrer el array, e informar por alerta el nombre de cada jugador, así como la posición  que ocupa en la colección.</a:t>
            </a:r>
            <a:endParaRPr sz="1350">
              <a:latin typeface="DM Sans"/>
              <a:ea typeface="DM Sans"/>
              <a:cs typeface="DM Sans"/>
              <a:sym typeface="DM Sans"/>
            </a:endParaRPr>
          </a:p>
        </p:txBody>
      </p:sp>
      <p:pic>
        <p:nvPicPr>
          <p:cNvPr id="718" name="Google Shape;718;p124"/>
          <p:cNvPicPr preferRelativeResize="0"/>
          <p:nvPr/>
        </p:nvPicPr>
        <p:blipFill>
          <a:blip r:embed="rId4">
            <a:alphaModFix/>
          </a:blip>
          <a:stretch>
            <a:fillRect/>
          </a:stretch>
        </p:blipFill>
        <p:spPr>
          <a:xfrm>
            <a:off x="0" y="0"/>
            <a:ext cx="3297374" cy="5143500"/>
          </a:xfrm>
          <a:prstGeom prst="rect">
            <a:avLst/>
          </a:prstGeom>
          <a:noFill/>
          <a:ln>
            <a:noFill/>
          </a:ln>
        </p:spPr>
      </p:pic>
      <p:sp>
        <p:nvSpPr>
          <p:cNvPr id="719" name="Google Shape;719;p124"/>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720" name="Google Shape;720;p124"/>
          <p:cNvPicPr preferRelativeResize="0"/>
          <p:nvPr/>
        </p:nvPicPr>
        <p:blipFill rotWithShape="1">
          <a:blip r:embed="rId5">
            <a:alphaModFix/>
          </a:blip>
          <a:srcRect b="0" l="12948" r="4050" t="0"/>
          <a:stretch/>
        </p:blipFill>
        <p:spPr>
          <a:xfrm>
            <a:off x="0" y="0"/>
            <a:ext cx="4427575"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62"/>
          <p:cNvSpPr txBox="1"/>
          <p:nvPr/>
        </p:nvSpPr>
        <p:spPr>
          <a:xfrm>
            <a:off x="4597450" y="810175"/>
            <a:ext cx="40710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4</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Registro de personas</a:t>
            </a:r>
            <a:endParaRPr b="1" sz="3400">
              <a:solidFill>
                <a:schemeClr val="dk1"/>
              </a:solidFill>
              <a:latin typeface="DM Sans"/>
              <a:ea typeface="DM Sans"/>
              <a:cs typeface="DM Sans"/>
              <a:sym typeface="DM Sans"/>
            </a:endParaRPr>
          </a:p>
        </p:txBody>
      </p:sp>
      <p:sp>
        <p:nvSpPr>
          <p:cNvPr id="248" name="Google Shape;248;p62"/>
          <p:cNvSpPr txBox="1"/>
          <p:nvPr/>
        </p:nvSpPr>
        <p:spPr>
          <a:xfrm>
            <a:off x="4597450" y="2380575"/>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cinco (5) nombres pertenecientes a integrantes de una familia. Luego, concatenar dichas entradas y efectuar una salida por alerta.</a:t>
            </a:r>
            <a:endParaRPr sz="1350">
              <a:latin typeface="DM Sans"/>
              <a:ea typeface="DM Sans"/>
              <a:cs typeface="DM Sans"/>
              <a:sym typeface="DM Sans"/>
            </a:endParaRPr>
          </a:p>
        </p:txBody>
      </p:sp>
      <p:sp>
        <p:nvSpPr>
          <p:cNvPr id="249" name="Google Shape;249;p62"/>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250" name="Google Shape;250;p62"/>
          <p:cNvSpPr txBox="1"/>
          <p:nvPr/>
        </p:nvSpPr>
        <p:spPr>
          <a:xfrm>
            <a:off x="4600450" y="3396387"/>
            <a:ext cx="4065000" cy="923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Usamos prompt() para solicitar datos al usuario. Es posible solicitar y asignar valores a distintas variables de forma consecutiva. </a:t>
            </a:r>
            <a:endParaRPr sz="1200">
              <a:solidFill>
                <a:schemeClr val="dk2"/>
              </a:solidFill>
              <a:latin typeface="DM Sans"/>
              <a:ea typeface="DM Sans"/>
              <a:cs typeface="DM Sans"/>
              <a:sym typeface="DM Sans"/>
            </a:endParaRPr>
          </a:p>
        </p:txBody>
      </p:sp>
      <p:pic>
        <p:nvPicPr>
          <p:cNvPr id="251" name="Google Shape;251;p62"/>
          <p:cNvPicPr preferRelativeResize="0"/>
          <p:nvPr/>
        </p:nvPicPr>
        <p:blipFill rotWithShape="1">
          <a:blip r:embed="rId3">
            <a:alphaModFix/>
          </a:blip>
          <a:srcRect b="0" l="22133" r="25823" t="0"/>
          <a:stretch/>
        </p:blipFill>
        <p:spPr>
          <a:xfrm>
            <a:off x="0" y="0"/>
            <a:ext cx="4461624" cy="5143500"/>
          </a:xfrm>
          <a:prstGeom prst="rect">
            <a:avLst/>
          </a:prstGeom>
          <a:noFill/>
          <a:ln>
            <a:noFill/>
          </a:ln>
        </p:spPr>
      </p:pic>
      <p:pic>
        <p:nvPicPr>
          <p:cNvPr id="252" name="Google Shape;252;p62" title="ícono de codertips"/>
          <p:cNvPicPr preferRelativeResize="0"/>
          <p:nvPr/>
        </p:nvPicPr>
        <p:blipFill>
          <a:blip r:embed="rId4">
            <a:alphaModFix/>
          </a:blip>
          <a:stretch>
            <a:fillRect/>
          </a:stretch>
        </p:blipFill>
        <p:spPr>
          <a:xfrm>
            <a:off x="4717172" y="3716207"/>
            <a:ext cx="283743" cy="28374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25"/>
          <p:cNvSpPr txBox="1"/>
          <p:nvPr/>
        </p:nvSpPr>
        <p:spPr>
          <a:xfrm>
            <a:off x="4597450" y="46826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Carga el equipo</a:t>
            </a:r>
            <a:endParaRPr b="1" sz="3400">
              <a:solidFill>
                <a:schemeClr val="dk1"/>
              </a:solidFill>
              <a:latin typeface="DM Sans"/>
              <a:ea typeface="DM Sans"/>
              <a:cs typeface="DM Sans"/>
              <a:sym typeface="DM Sans"/>
            </a:endParaRPr>
          </a:p>
        </p:txBody>
      </p:sp>
      <p:sp>
        <p:nvSpPr>
          <p:cNvPr id="726" name="Google Shape;726;p125"/>
          <p:cNvSpPr txBox="1"/>
          <p:nvPr/>
        </p:nvSpPr>
        <p:spPr>
          <a:xfrm>
            <a:off x="4597450" y="1671713"/>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 array vacío, y cargarlo de forma dinámica solicitando al usuario nombres de forma consecutiva,  hasta que se ingrese “ESC”. Luego recorrer el array, e informar por alerta el nombre de cada jugador, así como la posición  que ocupa en la colección.</a:t>
            </a:r>
            <a:endParaRPr sz="1350">
              <a:latin typeface="DM Sans"/>
              <a:ea typeface="DM Sans"/>
              <a:cs typeface="DM Sans"/>
              <a:sym typeface="DM Sans"/>
            </a:endParaRPr>
          </a:p>
        </p:txBody>
      </p:sp>
      <p:pic>
        <p:nvPicPr>
          <p:cNvPr id="727" name="Google Shape;727;p125"/>
          <p:cNvPicPr preferRelativeResize="0"/>
          <p:nvPr/>
        </p:nvPicPr>
        <p:blipFill>
          <a:blip r:embed="rId3">
            <a:alphaModFix/>
          </a:blip>
          <a:stretch>
            <a:fillRect/>
          </a:stretch>
        </p:blipFill>
        <p:spPr>
          <a:xfrm>
            <a:off x="0" y="0"/>
            <a:ext cx="3297374" cy="5143500"/>
          </a:xfrm>
          <a:prstGeom prst="rect">
            <a:avLst/>
          </a:prstGeom>
          <a:noFill/>
          <a:ln>
            <a:noFill/>
          </a:ln>
        </p:spPr>
      </p:pic>
      <p:sp>
        <p:nvSpPr>
          <p:cNvPr id="728" name="Google Shape;728;p125"/>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729" name="Google Shape;729;p125"/>
          <p:cNvSpPr txBox="1"/>
          <p:nvPr/>
        </p:nvSpPr>
        <p:spPr>
          <a:xfrm>
            <a:off x="4584550" y="323345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Usando </a:t>
            </a:r>
            <a:r>
              <a:rPr lang="es-419" sz="1200">
                <a:solidFill>
                  <a:schemeClr val="accent4"/>
                </a:solidFill>
                <a:latin typeface="DM Sans"/>
                <a:ea typeface="DM Sans"/>
                <a:cs typeface="DM Sans"/>
                <a:sym typeface="DM Sans"/>
              </a:rPr>
              <a:t>while </a:t>
            </a:r>
            <a:r>
              <a:rPr lang="es-419" sz="1200">
                <a:solidFill>
                  <a:schemeClr val="dk2"/>
                </a:solidFill>
                <a:latin typeface="DM Sans"/>
                <a:ea typeface="DM Sans"/>
                <a:cs typeface="DM Sans"/>
                <a:sym typeface="DM Sans"/>
              </a:rPr>
              <a:t> y </a:t>
            </a:r>
            <a:r>
              <a:rPr lang="es-419" sz="1200">
                <a:solidFill>
                  <a:schemeClr val="accent4"/>
                </a:solidFill>
                <a:latin typeface="DM Sans"/>
                <a:ea typeface="DM Sans"/>
                <a:cs typeface="DM Sans"/>
                <a:sym typeface="DM Sans"/>
              </a:rPr>
              <a:t>prompt </a:t>
            </a:r>
            <a:r>
              <a:rPr lang="es-419" sz="1200">
                <a:solidFill>
                  <a:schemeClr val="dk2"/>
                </a:solidFill>
                <a:latin typeface="DM Sans"/>
                <a:ea typeface="DM Sans"/>
                <a:cs typeface="DM Sans"/>
                <a:sym typeface="DM Sans"/>
              </a:rPr>
              <a:t>podemos cargar una colección de forma dinámica. Es decir, agregar al array en cada iteración la entrada capturada, usando el método </a:t>
            </a:r>
            <a:r>
              <a:rPr lang="es-419" sz="1200">
                <a:solidFill>
                  <a:schemeClr val="accent4"/>
                </a:solidFill>
                <a:latin typeface="DM Sans"/>
                <a:ea typeface="DM Sans"/>
                <a:cs typeface="DM Sans"/>
                <a:sym typeface="DM Sans"/>
              </a:rPr>
              <a:t>push</a:t>
            </a:r>
            <a:endParaRPr sz="1200">
              <a:solidFill>
                <a:schemeClr val="accent4"/>
              </a:solidFill>
              <a:latin typeface="DM Sans"/>
              <a:ea typeface="DM Sans"/>
              <a:cs typeface="DM Sans"/>
              <a:sym typeface="DM Sans"/>
            </a:endParaRPr>
          </a:p>
        </p:txBody>
      </p:sp>
      <p:pic>
        <p:nvPicPr>
          <p:cNvPr id="730" name="Google Shape;730;p125" title="ícono de codertips"/>
          <p:cNvPicPr preferRelativeResize="0"/>
          <p:nvPr/>
        </p:nvPicPr>
        <p:blipFill>
          <a:blip r:embed="rId4">
            <a:alphaModFix/>
          </a:blip>
          <a:stretch>
            <a:fillRect/>
          </a:stretch>
        </p:blipFill>
        <p:spPr>
          <a:xfrm>
            <a:off x="4690747" y="3645669"/>
            <a:ext cx="283743" cy="283743"/>
          </a:xfrm>
          <a:prstGeom prst="rect">
            <a:avLst/>
          </a:prstGeom>
          <a:noFill/>
          <a:ln>
            <a:noFill/>
          </a:ln>
        </p:spPr>
      </p:pic>
      <p:pic>
        <p:nvPicPr>
          <p:cNvPr id="731" name="Google Shape;731;p125"/>
          <p:cNvPicPr preferRelativeResize="0"/>
          <p:nvPr/>
        </p:nvPicPr>
        <p:blipFill rotWithShape="1">
          <a:blip r:embed="rId5">
            <a:alphaModFix/>
          </a:blip>
          <a:srcRect b="0" l="11075" r="15627" t="0"/>
          <a:stretch/>
        </p:blipFill>
        <p:spPr>
          <a:xfrm>
            <a:off x="0" y="0"/>
            <a:ext cx="4463000"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6"/>
          <p:cNvSpPr txBox="1"/>
          <p:nvPr/>
        </p:nvSpPr>
        <p:spPr>
          <a:xfrm>
            <a:off x="4597450" y="59156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Jugadores</a:t>
            </a:r>
            <a:endParaRPr b="1" sz="3400">
              <a:solidFill>
                <a:schemeClr val="dk1"/>
              </a:solidFill>
              <a:latin typeface="DM Sans"/>
              <a:ea typeface="DM Sans"/>
              <a:cs typeface="DM Sans"/>
              <a:sym typeface="DM Sans"/>
            </a:endParaRPr>
          </a:p>
        </p:txBody>
      </p:sp>
      <p:sp>
        <p:nvSpPr>
          <p:cNvPr id="737" name="Google Shape;737;p126"/>
          <p:cNvSpPr txBox="1"/>
          <p:nvPr/>
        </p:nvSpPr>
        <p:spPr>
          <a:xfrm>
            <a:off x="4597450" y="1958200"/>
            <a:ext cx="4039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una clase </a:t>
            </a:r>
            <a:r>
              <a:rPr lang="es-419" sz="1350">
                <a:solidFill>
                  <a:schemeClr val="accent4"/>
                </a:solidFill>
                <a:latin typeface="DM Sans"/>
                <a:ea typeface="DM Sans"/>
                <a:cs typeface="DM Sans"/>
                <a:sym typeface="DM Sans"/>
              </a:rPr>
              <a:t>Jugador </a:t>
            </a:r>
            <a:r>
              <a:rPr lang="es-419" sz="1350">
                <a:latin typeface="DM Sans"/>
                <a:ea typeface="DM Sans"/>
                <a:cs typeface="DM Sans"/>
                <a:sym typeface="DM Sans"/>
              </a:rPr>
              <a:t>que permita registrar nombre, número de camiseta, edad, y si está lesionado. Luego instanciar al menos cinco (5) objetos usando esta clase, y asociarlos a un array.</a:t>
            </a:r>
            <a:endParaRPr sz="1350">
              <a:latin typeface="DM Sans"/>
              <a:ea typeface="DM Sans"/>
              <a:cs typeface="DM Sans"/>
              <a:sym typeface="DM Sans"/>
            </a:endParaRPr>
          </a:p>
        </p:txBody>
      </p:sp>
      <p:sp>
        <p:nvSpPr>
          <p:cNvPr id="738" name="Google Shape;738;p126"/>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739" name="Google Shape;739;p126"/>
          <p:cNvSpPr txBox="1"/>
          <p:nvPr/>
        </p:nvSpPr>
        <p:spPr>
          <a:xfrm>
            <a:off x="4584550" y="3421725"/>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El método </a:t>
            </a:r>
            <a:r>
              <a:rPr lang="es-419" sz="1200">
                <a:solidFill>
                  <a:schemeClr val="accent4"/>
                </a:solidFill>
                <a:latin typeface="DM Sans"/>
                <a:ea typeface="DM Sans"/>
                <a:cs typeface="DM Sans"/>
                <a:sym typeface="DM Sans"/>
              </a:rPr>
              <a:t>push </a:t>
            </a:r>
            <a:r>
              <a:rPr lang="es-419" sz="1200">
                <a:solidFill>
                  <a:schemeClr val="dk2"/>
                </a:solidFill>
                <a:latin typeface="DM Sans"/>
                <a:ea typeface="DM Sans"/>
                <a:cs typeface="DM Sans"/>
                <a:sym typeface="DM Sans"/>
              </a:rPr>
              <a:t>puede recibir un objeto por parámetro, el cual se asociará al array empleado. Es posible agregar más propiedades a la clase jugador.</a:t>
            </a:r>
            <a:endParaRPr sz="1200">
              <a:solidFill>
                <a:schemeClr val="dk2"/>
              </a:solidFill>
              <a:latin typeface="DM Sans"/>
              <a:ea typeface="DM Sans"/>
              <a:cs typeface="DM Sans"/>
              <a:sym typeface="DM Sans"/>
            </a:endParaRPr>
          </a:p>
        </p:txBody>
      </p:sp>
      <p:pic>
        <p:nvPicPr>
          <p:cNvPr id="740" name="Google Shape;740;p126" title="ícono de codertips"/>
          <p:cNvPicPr preferRelativeResize="0"/>
          <p:nvPr/>
        </p:nvPicPr>
        <p:blipFill>
          <a:blip r:embed="rId3">
            <a:alphaModFix/>
          </a:blip>
          <a:stretch>
            <a:fillRect/>
          </a:stretch>
        </p:blipFill>
        <p:spPr>
          <a:xfrm>
            <a:off x="4717172" y="3833957"/>
            <a:ext cx="283743" cy="283743"/>
          </a:xfrm>
          <a:prstGeom prst="rect">
            <a:avLst/>
          </a:prstGeom>
          <a:noFill/>
          <a:ln>
            <a:noFill/>
          </a:ln>
        </p:spPr>
      </p:pic>
      <p:pic>
        <p:nvPicPr>
          <p:cNvPr id="741" name="Google Shape;741;p126"/>
          <p:cNvPicPr preferRelativeResize="0"/>
          <p:nvPr/>
        </p:nvPicPr>
        <p:blipFill rotWithShape="1">
          <a:blip r:embed="rId4">
            <a:alphaModFix/>
          </a:blip>
          <a:srcRect b="0" l="4200" r="3684" t="0"/>
          <a:stretch/>
        </p:blipFill>
        <p:spPr>
          <a:xfrm>
            <a:off x="0" y="0"/>
            <a:ext cx="4420625"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27"/>
          <p:cNvSpPr txBox="1"/>
          <p:nvPr/>
        </p:nvSpPr>
        <p:spPr>
          <a:xfrm>
            <a:off x="4597450" y="468275"/>
            <a:ext cx="4071000" cy="107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Actividad</a:t>
            </a:r>
            <a:r>
              <a:rPr b="1" lang="es-419" sz="3200">
                <a:solidFill>
                  <a:schemeClr val="dk1"/>
                </a:solidFill>
                <a:latin typeface="DM Sans"/>
                <a:ea typeface="DM Sans"/>
                <a:cs typeface="DM Sans"/>
                <a:sym typeface="DM Sans"/>
              </a:rPr>
              <a:t> 4</a:t>
            </a:r>
            <a:endParaRPr b="1" sz="3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Buscar jugador</a:t>
            </a:r>
            <a:endParaRPr b="1" sz="3200">
              <a:solidFill>
                <a:schemeClr val="dk1"/>
              </a:solidFill>
              <a:latin typeface="DM Sans"/>
              <a:ea typeface="DM Sans"/>
              <a:cs typeface="DM Sans"/>
              <a:sym typeface="DM Sans"/>
            </a:endParaRPr>
          </a:p>
        </p:txBody>
      </p:sp>
      <p:sp>
        <p:nvSpPr>
          <p:cNvPr id="747" name="Google Shape;747;p127"/>
          <p:cNvSpPr txBox="1"/>
          <p:nvPr/>
        </p:nvSpPr>
        <p:spPr>
          <a:xfrm>
            <a:off x="4597450" y="1539575"/>
            <a:ext cx="4039200" cy="19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250">
                <a:latin typeface="DM Sans"/>
                <a:ea typeface="DM Sans"/>
                <a:cs typeface="DM Sans"/>
                <a:sym typeface="DM Sans"/>
              </a:rPr>
              <a:t>Codificar una función con la siguiente cabecera: </a:t>
            </a:r>
            <a:r>
              <a:rPr lang="es-419" sz="1250">
                <a:solidFill>
                  <a:schemeClr val="accent4"/>
                </a:solidFill>
                <a:latin typeface="DM Sans"/>
                <a:ea typeface="DM Sans"/>
                <a:cs typeface="DM Sans"/>
                <a:sym typeface="DM Sans"/>
              </a:rPr>
              <a:t>buscarJugador(equipo, jugador)</a:t>
            </a:r>
            <a:r>
              <a:rPr lang="es-419" sz="1250">
                <a:latin typeface="DM Sans"/>
                <a:ea typeface="DM Sans"/>
                <a:cs typeface="DM Sans"/>
                <a:sym typeface="DM Sans"/>
              </a:rPr>
              <a:t>. En ella, se recibe por parámetro un array de jugadores (objetos instanciados empleando la clase de la actividad 3), y el nombre de un jugador. La función retorna el jugador que coincide con el nombre.</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Realizar al menos tres (3) búsquedas solicitando el nombre al usuario, e informar sobre el resultado de cada búsqueda.</a:t>
            </a:r>
            <a:endParaRPr sz="1250">
              <a:latin typeface="DM Sans"/>
              <a:ea typeface="DM Sans"/>
              <a:cs typeface="DM Sans"/>
              <a:sym typeface="DM Sans"/>
            </a:endParaRPr>
          </a:p>
        </p:txBody>
      </p:sp>
      <p:sp>
        <p:nvSpPr>
          <p:cNvPr id="748" name="Google Shape;748;p127"/>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749" name="Google Shape;749;p127"/>
          <p:cNvSpPr txBox="1"/>
          <p:nvPr/>
        </p:nvSpPr>
        <p:spPr>
          <a:xfrm>
            <a:off x="4600450" y="3511487"/>
            <a:ext cx="4065000" cy="1046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El método </a:t>
            </a:r>
            <a:r>
              <a:rPr lang="es-419" sz="1100">
                <a:solidFill>
                  <a:schemeClr val="accent4"/>
                </a:solidFill>
                <a:latin typeface="DM Sans"/>
                <a:ea typeface="DM Sans"/>
                <a:cs typeface="DM Sans"/>
                <a:sym typeface="DM Sans"/>
              </a:rPr>
              <a:t>find </a:t>
            </a:r>
            <a:r>
              <a:rPr lang="es-419" sz="1100">
                <a:solidFill>
                  <a:schemeClr val="dk2"/>
                </a:solidFill>
                <a:latin typeface="DM Sans"/>
                <a:ea typeface="DM Sans"/>
                <a:cs typeface="DM Sans"/>
                <a:sym typeface="DM Sans"/>
              </a:rPr>
              <a:t>permite encontrar un elemento en el array. Como estamos trabajando con array de objetos, usamos la notación punto para verificar el valor de las propiedades.</a:t>
            </a:r>
            <a:endParaRPr sz="1100">
              <a:solidFill>
                <a:schemeClr val="dk2"/>
              </a:solidFill>
              <a:latin typeface="DM Sans"/>
              <a:ea typeface="DM Sans"/>
              <a:cs typeface="DM Sans"/>
              <a:sym typeface="DM Sans"/>
            </a:endParaRPr>
          </a:p>
        </p:txBody>
      </p:sp>
      <p:pic>
        <p:nvPicPr>
          <p:cNvPr id="750" name="Google Shape;750;p127" title="ícono de codertips"/>
          <p:cNvPicPr preferRelativeResize="0"/>
          <p:nvPr/>
        </p:nvPicPr>
        <p:blipFill>
          <a:blip r:embed="rId3">
            <a:alphaModFix/>
          </a:blip>
          <a:stretch>
            <a:fillRect/>
          </a:stretch>
        </p:blipFill>
        <p:spPr>
          <a:xfrm>
            <a:off x="4717172" y="3892957"/>
            <a:ext cx="283743" cy="283743"/>
          </a:xfrm>
          <a:prstGeom prst="rect">
            <a:avLst/>
          </a:prstGeom>
          <a:noFill/>
          <a:ln>
            <a:noFill/>
          </a:ln>
        </p:spPr>
      </p:pic>
      <p:pic>
        <p:nvPicPr>
          <p:cNvPr id="751" name="Google Shape;751;p127"/>
          <p:cNvPicPr preferRelativeResize="0"/>
          <p:nvPr/>
        </p:nvPicPr>
        <p:blipFill rotWithShape="1">
          <a:blip r:embed="rId4">
            <a:alphaModFix/>
          </a:blip>
          <a:srcRect b="0" l="13416" r="14949" t="0"/>
          <a:stretch/>
        </p:blipFill>
        <p:spPr>
          <a:xfrm>
            <a:off x="0" y="0"/>
            <a:ext cx="4413676"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8"/>
          <p:cNvSpPr txBox="1"/>
          <p:nvPr/>
        </p:nvSpPr>
        <p:spPr>
          <a:xfrm>
            <a:off x="4717225" y="468263"/>
            <a:ext cx="3951300" cy="107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Actividad</a:t>
            </a:r>
            <a:r>
              <a:rPr b="1" lang="es-419" sz="3200">
                <a:solidFill>
                  <a:schemeClr val="dk1"/>
                </a:solidFill>
                <a:latin typeface="DM Sans"/>
                <a:ea typeface="DM Sans"/>
                <a:cs typeface="DM Sans"/>
                <a:sym typeface="DM Sans"/>
              </a:rPr>
              <a:t> 5</a:t>
            </a:r>
            <a:endParaRPr b="1" sz="3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Filtrar jugadores</a:t>
            </a:r>
            <a:endParaRPr b="1" sz="3200">
              <a:solidFill>
                <a:schemeClr val="dk1"/>
              </a:solidFill>
              <a:latin typeface="DM Sans"/>
              <a:ea typeface="DM Sans"/>
              <a:cs typeface="DM Sans"/>
              <a:sym typeface="DM Sans"/>
            </a:endParaRPr>
          </a:p>
        </p:txBody>
      </p:sp>
      <p:sp>
        <p:nvSpPr>
          <p:cNvPr id="757" name="Google Shape;757;p128"/>
          <p:cNvSpPr txBox="1"/>
          <p:nvPr/>
        </p:nvSpPr>
        <p:spPr>
          <a:xfrm>
            <a:off x="4732682" y="1539584"/>
            <a:ext cx="3920400" cy="19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250">
                <a:latin typeface="DM Sans"/>
                <a:ea typeface="DM Sans"/>
                <a:cs typeface="DM Sans"/>
                <a:sym typeface="DM Sans"/>
              </a:rPr>
              <a:t>Codificar una función con la siguiente cabecera: </a:t>
            </a:r>
            <a:r>
              <a:rPr lang="es-419" sz="1250">
                <a:solidFill>
                  <a:schemeClr val="accent4"/>
                </a:solidFill>
                <a:latin typeface="DM Sans"/>
                <a:ea typeface="DM Sans"/>
                <a:cs typeface="DM Sans"/>
                <a:sym typeface="DM Sans"/>
              </a:rPr>
              <a:t>filtroJugadores(equipo, edad)</a:t>
            </a:r>
            <a:r>
              <a:rPr lang="es-419" sz="1250">
                <a:latin typeface="DM Sans"/>
                <a:ea typeface="DM Sans"/>
                <a:cs typeface="DM Sans"/>
                <a:sym typeface="DM Sans"/>
              </a:rPr>
              <a:t>. En ella, se recibe un array de jugadores (objetos instanciados empleando la clase de la actividad 3), y una edad. La función retorna los jugadores cuya edad coincide con el segundo parámetro.</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Realizar al menos cinco (5) filtros solicitando la edad al usuario, e informar sobre el resultado de los jugadores filtrados.</a:t>
            </a:r>
            <a:endParaRPr sz="1350">
              <a:latin typeface="DM Sans"/>
              <a:ea typeface="DM Sans"/>
              <a:cs typeface="DM Sans"/>
              <a:sym typeface="DM Sans"/>
            </a:endParaRPr>
          </a:p>
        </p:txBody>
      </p:sp>
      <p:sp>
        <p:nvSpPr>
          <p:cNvPr id="758" name="Google Shape;758;p128"/>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759" name="Google Shape;759;p128"/>
          <p:cNvSpPr txBox="1"/>
          <p:nvPr/>
        </p:nvSpPr>
        <p:spPr>
          <a:xfrm>
            <a:off x="4720087" y="3483392"/>
            <a:ext cx="39456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El método </a:t>
            </a:r>
            <a:r>
              <a:rPr lang="es-419" sz="1200">
                <a:solidFill>
                  <a:schemeClr val="accent4"/>
                </a:solidFill>
                <a:latin typeface="DM Sans"/>
                <a:ea typeface="DM Sans"/>
                <a:cs typeface="DM Sans"/>
                <a:sym typeface="DM Sans"/>
              </a:rPr>
              <a:t>filter </a:t>
            </a:r>
            <a:r>
              <a:rPr lang="es-419" sz="1200">
                <a:solidFill>
                  <a:schemeClr val="dk2"/>
                </a:solidFill>
                <a:latin typeface="DM Sans"/>
                <a:ea typeface="DM Sans"/>
                <a:cs typeface="DM Sans"/>
                <a:sym typeface="DM Sans"/>
              </a:rPr>
              <a:t>obtiene un array con los elementos que cumplen cierta comprobación. Como obtenemos un array al llamar la función creada, debemos recorrer el resultado.</a:t>
            </a:r>
            <a:endParaRPr sz="1200">
              <a:solidFill>
                <a:schemeClr val="dk2"/>
              </a:solidFill>
              <a:latin typeface="DM Sans"/>
              <a:ea typeface="DM Sans"/>
              <a:cs typeface="DM Sans"/>
              <a:sym typeface="DM Sans"/>
            </a:endParaRPr>
          </a:p>
        </p:txBody>
      </p:sp>
      <p:pic>
        <p:nvPicPr>
          <p:cNvPr id="760" name="Google Shape;760;p128" title="ícono de codertips"/>
          <p:cNvPicPr preferRelativeResize="0"/>
          <p:nvPr/>
        </p:nvPicPr>
        <p:blipFill>
          <a:blip r:embed="rId3">
            <a:alphaModFix/>
          </a:blip>
          <a:stretch>
            <a:fillRect/>
          </a:stretch>
        </p:blipFill>
        <p:spPr>
          <a:xfrm>
            <a:off x="4835572" y="3895632"/>
            <a:ext cx="283743" cy="283743"/>
          </a:xfrm>
          <a:prstGeom prst="rect">
            <a:avLst/>
          </a:prstGeom>
          <a:noFill/>
          <a:ln>
            <a:noFill/>
          </a:ln>
        </p:spPr>
      </p:pic>
      <p:pic>
        <p:nvPicPr>
          <p:cNvPr id="761" name="Google Shape;761;p128"/>
          <p:cNvPicPr preferRelativeResize="0"/>
          <p:nvPr/>
        </p:nvPicPr>
        <p:blipFill rotWithShape="1">
          <a:blip r:embed="rId4">
            <a:alphaModFix/>
          </a:blip>
          <a:srcRect b="2695" l="8647" r="3555" t="0"/>
          <a:stretch/>
        </p:blipFill>
        <p:spPr>
          <a:xfrm>
            <a:off x="0" y="0"/>
            <a:ext cx="4490124" cy="5143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30"/>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1</a:t>
            </a:r>
            <a:endParaRPr b="1" sz="4000">
              <a:solidFill>
                <a:schemeClr val="dk1"/>
              </a:solidFill>
              <a:latin typeface="DM Sans"/>
              <a:ea typeface="DM Sans"/>
              <a:cs typeface="DM Sans"/>
              <a:sym typeface="DM Sans"/>
            </a:endParaRPr>
          </a:p>
        </p:txBody>
      </p:sp>
      <p:sp>
        <p:nvSpPr>
          <p:cNvPr id="772" name="Google Shape;772;p130"/>
          <p:cNvSpPr txBox="1"/>
          <p:nvPr/>
        </p:nvSpPr>
        <p:spPr>
          <a:xfrm>
            <a:off x="475500" y="1802250"/>
            <a:ext cx="8193000" cy="1539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APU</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MOE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MR. BURNS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.length;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POSICION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JUGADOR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[index]);</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31"/>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sp>
        <p:nvSpPr>
          <p:cNvPr id="778" name="Google Shape;778;p131"/>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JUGADOR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ESC</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push</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JUGADOR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.length;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POSICION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JUGADOR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[index]);</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32"/>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3</a:t>
            </a:r>
            <a:endParaRPr b="1" sz="4000">
              <a:solidFill>
                <a:schemeClr val="dk1"/>
              </a:solidFill>
              <a:latin typeface="DM Sans"/>
              <a:ea typeface="DM Sans"/>
              <a:cs typeface="DM Sans"/>
              <a:sym typeface="DM Sans"/>
            </a:endParaRPr>
          </a:p>
        </p:txBody>
      </p:sp>
      <p:sp>
        <p:nvSpPr>
          <p:cNvPr id="784" name="Google Shape;784;p132"/>
          <p:cNvSpPr txBox="1"/>
          <p:nvPr/>
        </p:nvSpPr>
        <p:spPr>
          <a:xfrm>
            <a:off x="475650" y="1207175"/>
            <a:ext cx="8193000" cy="393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class</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constructor</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nombre</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camiseta</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edad</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lesionado</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i="1" lang="es-419" sz="1200">
                <a:solidFill>
                  <a:srgbClr val="BF9EEE"/>
                </a:solidFill>
                <a:latin typeface="Courier New"/>
                <a:ea typeface="Courier New"/>
                <a:cs typeface="Courier New"/>
                <a:sym typeface="Courier New"/>
              </a:rPr>
              <a:t>this</a:t>
            </a:r>
            <a:r>
              <a:rPr lang="es-419" sz="1200">
                <a:solidFill>
                  <a:srgbClr val="F6F6F4"/>
                </a:solidFill>
                <a:latin typeface="Courier New"/>
                <a:ea typeface="Courier New"/>
                <a:cs typeface="Courier New"/>
                <a:sym typeface="Courier New"/>
              </a:rPr>
              <a:t>.nombre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nombre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i="1" lang="es-419" sz="1200">
                <a:solidFill>
                  <a:srgbClr val="BF9EEE"/>
                </a:solidFill>
                <a:latin typeface="Courier New"/>
                <a:ea typeface="Courier New"/>
                <a:cs typeface="Courier New"/>
                <a:sym typeface="Courier New"/>
              </a:rPr>
              <a:t>this</a:t>
            </a:r>
            <a:r>
              <a:rPr lang="es-419" sz="1200">
                <a:solidFill>
                  <a:srgbClr val="F6F6F4"/>
                </a:solidFill>
                <a:latin typeface="Courier New"/>
                <a:ea typeface="Courier New"/>
                <a:cs typeface="Courier New"/>
                <a:sym typeface="Courier New"/>
              </a:rPr>
              <a:t>.camiseta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camiseta</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i="1" lang="es-419" sz="1200">
                <a:solidFill>
                  <a:srgbClr val="BF9EEE"/>
                </a:solidFill>
                <a:latin typeface="Courier New"/>
                <a:ea typeface="Courier New"/>
                <a:cs typeface="Courier New"/>
                <a:sym typeface="Courier New"/>
              </a:rPr>
              <a:t>this</a:t>
            </a:r>
            <a:r>
              <a:rPr lang="es-419" sz="1200">
                <a:solidFill>
                  <a:srgbClr val="F6F6F4"/>
                </a:solidFill>
                <a:latin typeface="Courier New"/>
                <a:ea typeface="Courier New"/>
                <a:cs typeface="Courier New"/>
                <a:sym typeface="Courier New"/>
              </a:rPr>
              <a:t>.edad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edad</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i="1" lang="es-419" sz="1200">
                <a:solidFill>
                  <a:srgbClr val="BF9EEE"/>
                </a:solidFill>
                <a:latin typeface="Courier New"/>
                <a:ea typeface="Courier New"/>
                <a:cs typeface="Courier New"/>
                <a:sym typeface="Courier New"/>
              </a:rPr>
              <a:t>this</a:t>
            </a:r>
            <a:r>
              <a:rPr lang="es-419" sz="1200">
                <a:solidFill>
                  <a:srgbClr val="F6F6F4"/>
                </a:solidFill>
                <a:latin typeface="Courier New"/>
                <a:ea typeface="Courier New"/>
                <a:cs typeface="Courier New"/>
                <a:sym typeface="Courier New"/>
              </a:rPr>
              <a:t>.lesionado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lesionado</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b="1" lang="es-419" sz="1200">
                <a:solidFill>
                  <a:srgbClr val="F286C4"/>
                </a:solidFill>
                <a:latin typeface="Courier New"/>
                <a:ea typeface="Courier New"/>
                <a:cs typeface="Courier New"/>
                <a:sym typeface="Courier New"/>
              </a:rPr>
              <a:t>new</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BART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15</a:t>
            </a:r>
            <a:r>
              <a:rPr lang="es-419" sz="1200">
                <a:solidFill>
                  <a:srgbClr val="F6F6F4"/>
                </a:solidFill>
                <a:latin typeface="Courier New"/>
                <a:ea typeface="Courier New"/>
                <a:cs typeface="Courier New"/>
                <a:sym typeface="Courier New"/>
              </a:rPr>
              <a:t> , </a:t>
            </a:r>
            <a:r>
              <a:rPr lang="es-419" sz="1200">
                <a:solidFill>
                  <a:srgbClr val="BF9EEE"/>
                </a:solidFill>
                <a:latin typeface="Courier New"/>
                <a:ea typeface="Courier New"/>
                <a:cs typeface="Courier New"/>
                <a:sym typeface="Courier New"/>
              </a:rPr>
              <a:t>11</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false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b="1" lang="es-419" sz="1200">
                <a:solidFill>
                  <a:srgbClr val="F286C4"/>
                </a:solidFill>
                <a:latin typeface="Courier New"/>
                <a:ea typeface="Courier New"/>
                <a:cs typeface="Courier New"/>
                <a:sym typeface="Courier New"/>
              </a:rPr>
              <a:t>new</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NELSON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2</a:t>
            </a:r>
            <a:r>
              <a:rPr lang="es-419" sz="1200">
                <a:solidFill>
                  <a:srgbClr val="F6F6F4"/>
                </a:solidFill>
                <a:latin typeface="Courier New"/>
                <a:ea typeface="Courier New"/>
                <a:cs typeface="Courier New"/>
                <a:sym typeface="Courier New"/>
              </a:rPr>
              <a:t> , </a:t>
            </a:r>
            <a:r>
              <a:rPr lang="es-419" sz="1200">
                <a:solidFill>
                  <a:srgbClr val="BF9EEE"/>
                </a:solidFill>
                <a:latin typeface="Courier New"/>
                <a:ea typeface="Courier New"/>
                <a:cs typeface="Courier New"/>
                <a:sym typeface="Courier New"/>
              </a:rPr>
              <a:t>18</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false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b="1" lang="es-419" sz="1200">
                <a:solidFill>
                  <a:srgbClr val="F286C4"/>
                </a:solidFill>
                <a:latin typeface="Courier New"/>
                <a:ea typeface="Courier New"/>
                <a:cs typeface="Courier New"/>
                <a:sym typeface="Courier New"/>
              </a:rPr>
              <a:t>new</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MILHOUSE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68</a:t>
            </a:r>
            <a:r>
              <a:rPr lang="es-419" sz="1200">
                <a:solidFill>
                  <a:srgbClr val="F6F6F4"/>
                </a:solidFill>
                <a:latin typeface="Courier New"/>
                <a:ea typeface="Courier New"/>
                <a:cs typeface="Courier New"/>
                <a:sym typeface="Courier New"/>
              </a:rPr>
              <a:t> , </a:t>
            </a:r>
            <a:r>
              <a:rPr lang="es-419" sz="1200">
                <a:solidFill>
                  <a:srgbClr val="BF9EEE"/>
                </a:solidFill>
                <a:latin typeface="Courier New"/>
                <a:ea typeface="Courier New"/>
                <a:cs typeface="Courier New"/>
                <a:sym typeface="Courier New"/>
              </a:rPr>
              <a:t>12</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true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b="1" lang="es-419" sz="1200">
                <a:solidFill>
                  <a:srgbClr val="F286C4"/>
                </a:solidFill>
                <a:latin typeface="Courier New"/>
                <a:ea typeface="Courier New"/>
                <a:cs typeface="Courier New"/>
                <a:sym typeface="Courier New"/>
              </a:rPr>
              <a:t>new</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MARTIN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 </a:t>
            </a:r>
            <a:r>
              <a:rPr lang="es-419" sz="1200">
                <a:solidFill>
                  <a:srgbClr val="BF9EEE"/>
                </a:solidFill>
                <a:latin typeface="Courier New"/>
                <a:ea typeface="Courier New"/>
                <a:cs typeface="Courier New"/>
                <a:sym typeface="Courier New"/>
              </a:rPr>
              <a:t>11</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false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b="1" lang="es-419" sz="1200">
                <a:solidFill>
                  <a:srgbClr val="F286C4"/>
                </a:solidFill>
                <a:latin typeface="Courier New"/>
                <a:ea typeface="Courier New"/>
                <a:cs typeface="Courier New"/>
                <a:sym typeface="Courier New"/>
              </a:rPr>
              <a:t>new</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ROD</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98</a:t>
            </a:r>
            <a:r>
              <a:rPr lang="es-419" sz="1200">
                <a:solidFill>
                  <a:srgbClr val="F6F6F4"/>
                </a:solidFill>
                <a:latin typeface="Courier New"/>
                <a:ea typeface="Courier New"/>
                <a:cs typeface="Courier New"/>
                <a:sym typeface="Courier New"/>
              </a:rPr>
              <a:t> , </a:t>
            </a:r>
            <a:r>
              <a:rPr lang="es-419" sz="1200">
                <a:solidFill>
                  <a:srgbClr val="BF9EEE"/>
                </a:solidFill>
                <a:latin typeface="Courier New"/>
                <a:ea typeface="Courier New"/>
                <a:cs typeface="Courier New"/>
                <a:sym typeface="Courier New"/>
              </a:rPr>
              <a:t>12</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false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85" name="Google Shape;785;p13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33"/>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4</a:t>
            </a:r>
            <a:endParaRPr b="1" sz="4000">
              <a:solidFill>
                <a:schemeClr val="dk1"/>
              </a:solidFill>
              <a:latin typeface="DM Sans"/>
              <a:ea typeface="DM Sans"/>
              <a:cs typeface="DM Sans"/>
              <a:sym typeface="DM Sans"/>
            </a:endParaRPr>
          </a:p>
        </p:txBody>
      </p:sp>
      <p:sp>
        <p:nvSpPr>
          <p:cNvPr id="791" name="Google Shape;791;p133"/>
          <p:cNvSpPr txBox="1"/>
          <p:nvPr/>
        </p:nvSpPr>
        <p:spPr>
          <a:xfrm>
            <a:off x="305550" y="1207175"/>
            <a:ext cx="85329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buscarJugador</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equipo</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return</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equipo</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find</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objeto</a:t>
            </a: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=&gt;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objeto</a:t>
            </a:r>
            <a:r>
              <a:rPr lang="es-419" sz="1300">
                <a:solidFill>
                  <a:srgbClr val="F6F6F4"/>
                </a:solidFill>
                <a:latin typeface="Courier New"/>
                <a:ea typeface="Courier New"/>
                <a:cs typeface="Courier New"/>
                <a:sym typeface="Courier New"/>
              </a:rPr>
              <a:t>.nombre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toUpperCase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286C4"/>
                </a:solidFill>
                <a:latin typeface="Courier New"/>
                <a:ea typeface="Courier New"/>
                <a:cs typeface="Courier New"/>
                <a:sym typeface="Courier New"/>
              </a:rPr>
              <a:t>for</a:t>
            </a: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let</a:t>
            </a:r>
            <a:r>
              <a:rPr lang="es-419" sz="1300">
                <a:solidFill>
                  <a:srgbClr val="F6F6F4"/>
                </a:solidFill>
                <a:latin typeface="Courier New"/>
                <a:ea typeface="Courier New"/>
                <a:cs typeface="Courier New"/>
                <a:sym typeface="Courier New"/>
              </a:rPr>
              <a:t> index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0</a:t>
            </a:r>
            <a:r>
              <a:rPr lang="es-419" sz="1300">
                <a:solidFill>
                  <a:srgbClr val="F6F6F4"/>
                </a:solidFill>
                <a:latin typeface="Courier New"/>
                <a:ea typeface="Courier New"/>
                <a:cs typeface="Courier New"/>
                <a:sym typeface="Courier New"/>
              </a:rPr>
              <a:t>; index </a:t>
            </a:r>
            <a:r>
              <a:rPr lang="es-419" sz="1300">
                <a:solidFill>
                  <a:srgbClr val="F286C4"/>
                </a:solidFill>
                <a:latin typeface="Courier New"/>
                <a:ea typeface="Courier New"/>
                <a:cs typeface="Courier New"/>
                <a:sym typeface="Courier New"/>
              </a:rPr>
              <a:t>&lt;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3</a:t>
            </a:r>
            <a:r>
              <a:rPr lang="es-419" sz="1300">
                <a:solidFill>
                  <a:srgbClr val="F6F6F4"/>
                </a:solidFill>
                <a:latin typeface="Courier New"/>
                <a:ea typeface="Courier New"/>
                <a:cs typeface="Courier New"/>
                <a:sym typeface="Courier New"/>
              </a:rPr>
              <a:t>; index</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let</a:t>
            </a:r>
            <a:r>
              <a:rPr lang="es-419" sz="1300">
                <a:solidFill>
                  <a:srgbClr val="F6F6F4"/>
                </a:solidFill>
                <a:latin typeface="Courier New"/>
                <a:ea typeface="Courier New"/>
                <a:cs typeface="Courier New"/>
                <a:sym typeface="Courier New"/>
              </a:rPr>
              <a:t> busqueda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buscarJugador</a:t>
            </a:r>
            <a:r>
              <a:rPr lang="es-419" sz="1300">
                <a:solidFill>
                  <a:srgbClr val="F6F6F4"/>
                </a:solidFill>
                <a:latin typeface="Courier New"/>
                <a:ea typeface="Courier New"/>
                <a:cs typeface="Courier New"/>
                <a:sym typeface="Courier New"/>
              </a:rPr>
              <a:t>(</a:t>
            </a: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prompt</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INGRESAR NOMBRE DE JUGADOR</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if</a:t>
            </a:r>
            <a:r>
              <a:rPr lang="es-419" sz="1300">
                <a:solidFill>
                  <a:srgbClr val="F6F6F4"/>
                </a:solidFill>
                <a:latin typeface="Courier New"/>
                <a:ea typeface="Courier New"/>
                <a:cs typeface="Courier New"/>
                <a:sym typeface="Courier New"/>
              </a:rPr>
              <a:t>(busqueda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undefined</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       </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JUGADOR </a:t>
            </a:r>
            <a:r>
              <a:rPr lang="es-419" sz="1200">
                <a:solidFill>
                  <a:srgbClr val="DEE492"/>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busqueda.nombre</a:t>
            </a:r>
            <a:r>
              <a:rPr lang="es-419" sz="1200">
                <a:solidFill>
                  <a:srgbClr val="F286C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CAMISETA </a:t>
            </a:r>
            <a:r>
              <a:rPr lang="es-419" sz="1200">
                <a:solidFill>
                  <a:srgbClr val="DEE492"/>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busqueda.camiseta</a:t>
            </a:r>
            <a:r>
              <a:rPr lang="es-419" sz="1200">
                <a:solidFill>
                  <a:srgbClr val="F286C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EDAD </a:t>
            </a:r>
            <a:r>
              <a:rPr lang="es-419" sz="1200">
                <a:solidFill>
                  <a:srgbClr val="DEE492"/>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busqueda.edad);</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else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alert</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NO EXISTE JUGADOR CON ESE NOMBRE</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4"/>
          <p:cNvSpPr txBox="1"/>
          <p:nvPr/>
        </p:nvSpPr>
        <p:spPr>
          <a:xfrm>
            <a:off x="475500" y="468275"/>
            <a:ext cx="81930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Solución propuesta </a:t>
            </a:r>
            <a:r>
              <a:rPr b="1" lang="es-419" sz="3200">
                <a:solidFill>
                  <a:schemeClr val="dk1"/>
                </a:solidFill>
                <a:latin typeface="DM Sans"/>
                <a:ea typeface="DM Sans"/>
                <a:cs typeface="DM Sans"/>
                <a:sym typeface="DM Sans"/>
              </a:rPr>
              <a:t>Actividad</a:t>
            </a:r>
            <a:r>
              <a:rPr b="1" lang="es-419" sz="3200">
                <a:solidFill>
                  <a:schemeClr val="dk1"/>
                </a:solidFill>
                <a:latin typeface="DM Sans"/>
                <a:ea typeface="DM Sans"/>
                <a:cs typeface="DM Sans"/>
                <a:sym typeface="DM Sans"/>
              </a:rPr>
              <a:t> 5</a:t>
            </a:r>
            <a:endParaRPr b="1" sz="3200">
              <a:solidFill>
                <a:schemeClr val="dk1"/>
              </a:solidFill>
              <a:latin typeface="DM Sans"/>
              <a:ea typeface="DM Sans"/>
              <a:cs typeface="DM Sans"/>
              <a:sym typeface="DM Sans"/>
            </a:endParaRPr>
          </a:p>
        </p:txBody>
      </p:sp>
      <p:sp>
        <p:nvSpPr>
          <p:cNvPr id="797" name="Google Shape;797;p134"/>
          <p:cNvSpPr txBox="1"/>
          <p:nvPr/>
        </p:nvSpPr>
        <p:spPr>
          <a:xfrm>
            <a:off x="324900" y="1096175"/>
            <a:ext cx="8494200" cy="4042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filtroJugadores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equipo</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equipo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filter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objeto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objeto</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parseInt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listaJugadores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lista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jugador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lista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JUGADOR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.nombre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CAMISETA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.camiseta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EDAD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.edad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\n</a:t>
            </a:r>
            <a:r>
              <a:rPr lang="es-419" sz="950">
                <a:solidFill>
                  <a:srgbClr val="DEE492"/>
                </a:solidFill>
                <a:latin typeface="Courier New"/>
                <a:ea typeface="Courier New"/>
                <a:cs typeface="Courier New"/>
                <a:sym typeface="Courier New"/>
              </a:rPr>
              <a:t>'</a:t>
            </a:r>
            <a:endParaRPr sz="950">
              <a:solidFill>
                <a:srgbClr val="DEE49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lista;</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index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 index </a:t>
            </a:r>
            <a:r>
              <a:rPr lang="es-419" sz="1050">
                <a:solidFill>
                  <a:srgbClr val="F286C4"/>
                </a:solidFill>
                <a:latin typeface="Courier New"/>
                <a:ea typeface="Courier New"/>
                <a:cs typeface="Courier New"/>
                <a:sym typeface="Courier New"/>
              </a:rPr>
              <a:t>&lt;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5</a:t>
            </a:r>
            <a:r>
              <a:rPr lang="es-419" sz="1050">
                <a:solidFill>
                  <a:srgbClr val="F6F6F4"/>
                </a:solidFill>
                <a:latin typeface="Courier New"/>
                <a:ea typeface="Courier New"/>
                <a:cs typeface="Courier New"/>
                <a:sym typeface="Courier New"/>
              </a:rPr>
              <a:t>; index</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filtro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filtroJugadores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prompt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INGRESAR NOMBRE DE JUGADOR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 (filtro.length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alert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listaJugadores</a:t>
            </a:r>
            <a:r>
              <a:rPr lang="es-419" sz="1050">
                <a:solidFill>
                  <a:srgbClr val="F6F6F4"/>
                </a:solidFill>
                <a:latin typeface="Courier New"/>
                <a:ea typeface="Courier New"/>
                <a:cs typeface="Courier New"/>
                <a:sym typeface="Courier New"/>
              </a:rPr>
              <a:t>(filtro));</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else</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alert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 EXISTE JUGADORES CON ESA EDAD</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98" name="Google Shape;798;p13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63"/>
          <p:cNvSpPr txBox="1"/>
          <p:nvPr/>
        </p:nvSpPr>
        <p:spPr>
          <a:xfrm>
            <a:off x="4717175" y="795088"/>
            <a:ext cx="39513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5</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Descuentos</a:t>
            </a:r>
            <a:endParaRPr b="1" sz="3400">
              <a:solidFill>
                <a:schemeClr val="dk1"/>
              </a:solidFill>
              <a:latin typeface="DM Sans"/>
              <a:ea typeface="DM Sans"/>
              <a:cs typeface="DM Sans"/>
              <a:sym typeface="DM Sans"/>
            </a:endParaRPr>
          </a:p>
        </p:txBody>
      </p:sp>
      <p:sp>
        <p:nvSpPr>
          <p:cNvPr id="258" name="Google Shape;258;p63"/>
          <p:cNvSpPr txBox="1"/>
          <p:nvPr/>
        </p:nvSpPr>
        <p:spPr>
          <a:xfrm>
            <a:off x="4732607" y="1921884"/>
            <a:ext cx="3920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uno o más precios.</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efectuar un descuento en porcentajes (20%, 30%, etcétera) sobre los valores ingresados, y realizar una salida.</a:t>
            </a:r>
            <a:endParaRPr sz="1350">
              <a:latin typeface="DM Sans"/>
              <a:ea typeface="DM Sans"/>
              <a:cs typeface="DM Sans"/>
              <a:sym typeface="DM Sans"/>
            </a:endParaRPr>
          </a:p>
        </p:txBody>
      </p:sp>
      <p:sp>
        <p:nvSpPr>
          <p:cNvPr id="259" name="Google Shape;259;p63"/>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260" name="Google Shape;260;p63"/>
          <p:cNvSpPr txBox="1"/>
          <p:nvPr/>
        </p:nvSpPr>
        <p:spPr>
          <a:xfrm>
            <a:off x="4720087" y="3055417"/>
            <a:ext cx="39456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Un descuento es la resta de un monto sobre el precio inicial. Buscamos calcular el porcentaje sobre dicho precio y restarlo, por ejemplo: si el precio es 100, el 20% es 20, entonces el descuento es 100-20 = 80</a:t>
            </a:r>
            <a:endParaRPr sz="1200">
              <a:solidFill>
                <a:schemeClr val="dk2"/>
              </a:solidFill>
              <a:latin typeface="DM Sans"/>
              <a:ea typeface="DM Sans"/>
              <a:cs typeface="DM Sans"/>
              <a:sym typeface="DM Sans"/>
            </a:endParaRPr>
          </a:p>
        </p:txBody>
      </p:sp>
      <p:pic>
        <p:nvPicPr>
          <p:cNvPr id="261" name="Google Shape;261;p63"/>
          <p:cNvPicPr preferRelativeResize="0"/>
          <p:nvPr/>
        </p:nvPicPr>
        <p:blipFill rotWithShape="1">
          <a:blip r:embed="rId3">
            <a:alphaModFix/>
          </a:blip>
          <a:srcRect b="5882" l="5415" r="4769" t="0"/>
          <a:stretch/>
        </p:blipFill>
        <p:spPr>
          <a:xfrm>
            <a:off x="0" y="0"/>
            <a:ext cx="4527000" cy="5143500"/>
          </a:xfrm>
          <a:prstGeom prst="rect">
            <a:avLst/>
          </a:prstGeom>
          <a:noFill/>
          <a:ln>
            <a:noFill/>
          </a:ln>
        </p:spPr>
      </p:pic>
      <p:pic>
        <p:nvPicPr>
          <p:cNvPr id="262" name="Google Shape;262;p63" title="ícono de codertips"/>
          <p:cNvPicPr preferRelativeResize="0"/>
          <p:nvPr/>
        </p:nvPicPr>
        <p:blipFill>
          <a:blip r:embed="rId4">
            <a:alphaModFix/>
          </a:blip>
          <a:stretch>
            <a:fillRect/>
          </a:stretch>
        </p:blipFill>
        <p:spPr>
          <a:xfrm>
            <a:off x="4835572" y="3560044"/>
            <a:ext cx="283743" cy="283743"/>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5"/>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804" name="Google Shape;804;p135"/>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7</a:t>
            </a:r>
            <a:endParaRPr sz="1600">
              <a:solidFill>
                <a:schemeClr val="lt1"/>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es</a:t>
            </a:r>
            <a:endParaRPr b="1" sz="4000">
              <a:solidFill>
                <a:schemeClr val="dk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7"/>
          <p:cNvSpPr txBox="1"/>
          <p:nvPr/>
        </p:nvSpPr>
        <p:spPr>
          <a:xfrm>
            <a:off x="4566950" y="3295737"/>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rgbClr val="595959"/>
                </a:solidFill>
                <a:latin typeface="DM Sans"/>
                <a:ea typeface="DM Sans"/>
                <a:cs typeface="DM Sans"/>
                <a:sym typeface="DM Sans"/>
              </a:rPr>
              <a:t>Con localStorage almacenamos datos que pueden ser útiles en el próximo uso de la aplicación. Recordemos que al refrescar la página, el script se vuelve a interpretar.</a:t>
            </a:r>
            <a:endParaRPr sz="1200">
              <a:solidFill>
                <a:srgbClr val="595959"/>
              </a:solidFill>
              <a:latin typeface="DM Sans"/>
              <a:ea typeface="DM Sans"/>
              <a:cs typeface="DM Sans"/>
              <a:sym typeface="DM Sans"/>
            </a:endParaRPr>
          </a:p>
        </p:txBody>
      </p:sp>
      <p:grpSp>
        <p:nvGrpSpPr>
          <p:cNvPr id="815" name="Google Shape;815;p137"/>
          <p:cNvGrpSpPr/>
          <p:nvPr/>
        </p:nvGrpSpPr>
        <p:grpSpPr>
          <a:xfrm>
            <a:off x="4608801" y="3558659"/>
            <a:ext cx="465285" cy="465285"/>
            <a:chOff x="4202550" y="994173"/>
            <a:chExt cx="738900" cy="738900"/>
          </a:xfrm>
        </p:grpSpPr>
        <p:sp>
          <p:nvSpPr>
            <p:cNvPr id="816" name="Google Shape;816;p137"/>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817" name="Google Shape;817;p137"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818" name="Google Shape;818;p137"/>
          <p:cNvSpPr txBox="1"/>
          <p:nvPr/>
        </p:nvSpPr>
        <p:spPr>
          <a:xfrm>
            <a:off x="4579850" y="739550"/>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El visitante</a:t>
            </a:r>
            <a:endParaRPr b="1" sz="3400">
              <a:solidFill>
                <a:schemeClr val="dk1"/>
              </a:solidFill>
              <a:latin typeface="DM Sans"/>
              <a:ea typeface="DM Sans"/>
              <a:cs typeface="DM Sans"/>
              <a:sym typeface="DM Sans"/>
            </a:endParaRPr>
          </a:p>
        </p:txBody>
      </p:sp>
      <p:sp>
        <p:nvSpPr>
          <p:cNvPr id="819" name="Google Shape;819;p137"/>
          <p:cNvSpPr txBox="1"/>
          <p:nvPr/>
        </p:nvSpPr>
        <p:spPr>
          <a:xfrm>
            <a:off x="4579850" y="1943000"/>
            <a:ext cx="4039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Si no existe un valor con la clave “nombre” en el </a:t>
            </a:r>
            <a:r>
              <a:rPr lang="es-419" sz="1350">
                <a:solidFill>
                  <a:schemeClr val="accent4"/>
                </a:solidFill>
                <a:latin typeface="DM Sans"/>
                <a:ea typeface="DM Sans"/>
                <a:cs typeface="DM Sans"/>
                <a:sym typeface="DM Sans"/>
              </a:rPr>
              <a:t>localStorage</a:t>
            </a:r>
            <a:r>
              <a:rPr lang="es-419" sz="1350">
                <a:latin typeface="DM Sans"/>
                <a:ea typeface="DM Sans"/>
                <a:cs typeface="DM Sans"/>
                <a:sym typeface="DM Sans"/>
              </a:rPr>
              <a:t>, solicitar un nombre al usuario, y almacenarlo con dicha clave. Si existe, mostrar el nombre obtenido desde el storage con una alerta.</a:t>
            </a:r>
            <a:endParaRPr sz="1350">
              <a:latin typeface="DM Sans"/>
              <a:ea typeface="DM Sans"/>
              <a:cs typeface="DM Sans"/>
              <a:sym typeface="DM Sans"/>
            </a:endParaRPr>
          </a:p>
        </p:txBody>
      </p:sp>
      <p:pic>
        <p:nvPicPr>
          <p:cNvPr id="820" name="Google Shape;820;p137"/>
          <p:cNvPicPr preferRelativeResize="0"/>
          <p:nvPr/>
        </p:nvPicPr>
        <p:blipFill>
          <a:blip r:embed="rId4">
            <a:alphaModFix/>
          </a:blip>
          <a:stretch>
            <a:fillRect/>
          </a:stretch>
        </p:blipFill>
        <p:spPr>
          <a:xfrm>
            <a:off x="0" y="0"/>
            <a:ext cx="3297374" cy="5143500"/>
          </a:xfrm>
          <a:prstGeom prst="rect">
            <a:avLst/>
          </a:prstGeom>
          <a:noFill/>
          <a:ln>
            <a:noFill/>
          </a:ln>
        </p:spPr>
      </p:pic>
      <p:sp>
        <p:nvSpPr>
          <p:cNvPr id="821" name="Google Shape;821;p137"/>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822" name="Google Shape;822;p137"/>
          <p:cNvPicPr preferRelativeResize="0"/>
          <p:nvPr/>
        </p:nvPicPr>
        <p:blipFill rotWithShape="1">
          <a:blip r:embed="rId5">
            <a:alphaModFix/>
          </a:blip>
          <a:srcRect b="0" l="31436" r="0" t="0"/>
          <a:stretch/>
        </p:blipFill>
        <p:spPr>
          <a:xfrm>
            <a:off x="0" y="0"/>
            <a:ext cx="4450525" cy="51435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8"/>
          <p:cNvSpPr txBox="1"/>
          <p:nvPr/>
        </p:nvSpPr>
        <p:spPr>
          <a:xfrm>
            <a:off x="4597450" y="635050"/>
            <a:ext cx="4039200" cy="107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Actividad</a:t>
            </a:r>
            <a:r>
              <a:rPr b="1" lang="es-419" sz="3200">
                <a:solidFill>
                  <a:schemeClr val="dk1"/>
                </a:solidFill>
                <a:latin typeface="DM Sans"/>
                <a:ea typeface="DM Sans"/>
                <a:cs typeface="DM Sans"/>
                <a:sym typeface="DM Sans"/>
              </a:rPr>
              <a:t> 2</a:t>
            </a:r>
            <a:endParaRPr b="1" sz="3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Almacenar el menú</a:t>
            </a:r>
            <a:endParaRPr b="1" sz="3200">
              <a:solidFill>
                <a:schemeClr val="dk1"/>
              </a:solidFill>
              <a:latin typeface="DM Sans"/>
              <a:ea typeface="DM Sans"/>
              <a:cs typeface="DM Sans"/>
              <a:sym typeface="DM Sans"/>
            </a:endParaRPr>
          </a:p>
        </p:txBody>
      </p:sp>
      <p:sp>
        <p:nvSpPr>
          <p:cNvPr id="828" name="Google Shape;828;p138"/>
          <p:cNvSpPr txBox="1"/>
          <p:nvPr/>
        </p:nvSpPr>
        <p:spPr>
          <a:xfrm>
            <a:off x="4597450" y="1706350"/>
            <a:ext cx="4039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Si no existe un valor con la clave “comidas” en el </a:t>
            </a:r>
            <a:r>
              <a:rPr lang="es-419" sz="1350">
                <a:solidFill>
                  <a:schemeClr val="accent4"/>
                </a:solidFill>
                <a:latin typeface="DM Sans"/>
                <a:ea typeface="DM Sans"/>
                <a:cs typeface="DM Sans"/>
                <a:sym typeface="DM Sans"/>
              </a:rPr>
              <a:t>localStorage</a:t>
            </a:r>
            <a:r>
              <a:rPr lang="es-419" sz="1350">
                <a:latin typeface="DM Sans"/>
                <a:ea typeface="DM Sans"/>
                <a:cs typeface="DM Sans"/>
                <a:sym typeface="DM Sans"/>
              </a:rPr>
              <a:t>, crear un array vacío y cargarlo de forma dinámica, solicitando al usuario nombres de comida de forma consecutiva,  hasta cinco (5) veces. Luego almacenarlo con dicha clave. Si existe, recorrer el array, e informar por alerta el menú cargado.</a:t>
            </a:r>
            <a:endParaRPr sz="1350">
              <a:latin typeface="DM Sans"/>
              <a:ea typeface="DM Sans"/>
              <a:cs typeface="DM Sans"/>
              <a:sym typeface="DM Sans"/>
            </a:endParaRPr>
          </a:p>
        </p:txBody>
      </p:sp>
      <p:pic>
        <p:nvPicPr>
          <p:cNvPr id="829" name="Google Shape;829;p138"/>
          <p:cNvPicPr preferRelativeResize="0"/>
          <p:nvPr/>
        </p:nvPicPr>
        <p:blipFill>
          <a:blip r:embed="rId3">
            <a:alphaModFix/>
          </a:blip>
          <a:stretch>
            <a:fillRect/>
          </a:stretch>
        </p:blipFill>
        <p:spPr>
          <a:xfrm>
            <a:off x="0" y="0"/>
            <a:ext cx="3297374" cy="5143500"/>
          </a:xfrm>
          <a:prstGeom prst="rect">
            <a:avLst/>
          </a:prstGeom>
          <a:noFill/>
          <a:ln>
            <a:noFill/>
          </a:ln>
        </p:spPr>
      </p:pic>
      <p:sp>
        <p:nvSpPr>
          <p:cNvPr id="830" name="Google Shape;830;p138"/>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831" name="Google Shape;831;p138"/>
          <p:cNvSpPr txBox="1"/>
          <p:nvPr/>
        </p:nvSpPr>
        <p:spPr>
          <a:xfrm>
            <a:off x="4584550" y="3400237"/>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Al almacenar un array en storage con setItem, se guarda como cadena. Por ende, es necesario usar split(“,”) al hacer getItem, para obtener lo almacenado en formato  array.</a:t>
            </a:r>
            <a:endParaRPr sz="1200">
              <a:solidFill>
                <a:schemeClr val="accent4"/>
              </a:solidFill>
              <a:latin typeface="DM Sans"/>
              <a:ea typeface="DM Sans"/>
              <a:cs typeface="DM Sans"/>
              <a:sym typeface="DM Sans"/>
            </a:endParaRPr>
          </a:p>
        </p:txBody>
      </p:sp>
      <p:pic>
        <p:nvPicPr>
          <p:cNvPr id="832" name="Google Shape;832;p138" title="ícono de codertips"/>
          <p:cNvPicPr preferRelativeResize="0"/>
          <p:nvPr/>
        </p:nvPicPr>
        <p:blipFill>
          <a:blip r:embed="rId4">
            <a:alphaModFix/>
          </a:blip>
          <a:stretch>
            <a:fillRect/>
          </a:stretch>
        </p:blipFill>
        <p:spPr>
          <a:xfrm>
            <a:off x="4690747" y="3812457"/>
            <a:ext cx="283743" cy="283743"/>
          </a:xfrm>
          <a:prstGeom prst="rect">
            <a:avLst/>
          </a:prstGeom>
          <a:noFill/>
          <a:ln>
            <a:noFill/>
          </a:ln>
        </p:spPr>
      </p:pic>
      <p:pic>
        <p:nvPicPr>
          <p:cNvPr id="833" name="Google Shape;833;p138"/>
          <p:cNvPicPr preferRelativeResize="0"/>
          <p:nvPr/>
        </p:nvPicPr>
        <p:blipFill rotWithShape="1">
          <a:blip r:embed="rId5">
            <a:alphaModFix/>
          </a:blip>
          <a:srcRect b="0" l="0" r="37245" t="0"/>
          <a:stretch/>
        </p:blipFill>
        <p:spPr>
          <a:xfrm>
            <a:off x="0" y="0"/>
            <a:ext cx="4421000" cy="514352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39"/>
          <p:cNvSpPr txBox="1"/>
          <p:nvPr/>
        </p:nvSpPr>
        <p:spPr>
          <a:xfrm>
            <a:off x="4597450" y="468263"/>
            <a:ext cx="4039200" cy="1431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Actividad</a:t>
            </a:r>
            <a:r>
              <a:rPr b="1" lang="es-419" sz="3000">
                <a:solidFill>
                  <a:schemeClr val="dk1"/>
                </a:solidFill>
                <a:latin typeface="DM Sans"/>
                <a:ea typeface="DM Sans"/>
                <a:cs typeface="DM Sans"/>
                <a:sym typeface="DM Sans"/>
              </a:rPr>
              <a:t> 3</a:t>
            </a:r>
            <a:endParaRPr b="1" sz="3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Almacenar hamburguesa</a:t>
            </a:r>
            <a:endParaRPr b="1" sz="3000">
              <a:solidFill>
                <a:schemeClr val="dk1"/>
              </a:solidFill>
              <a:latin typeface="DM Sans"/>
              <a:ea typeface="DM Sans"/>
              <a:cs typeface="DM Sans"/>
              <a:sym typeface="DM Sans"/>
            </a:endParaRPr>
          </a:p>
        </p:txBody>
      </p:sp>
      <p:sp>
        <p:nvSpPr>
          <p:cNvPr id="839" name="Google Shape;839;p139"/>
          <p:cNvSpPr txBox="1"/>
          <p:nvPr/>
        </p:nvSpPr>
        <p:spPr>
          <a:xfrm>
            <a:off x="4597450" y="1844200"/>
            <a:ext cx="4039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Declarar una clase </a:t>
            </a:r>
            <a:r>
              <a:rPr lang="es-419" sz="1350">
                <a:solidFill>
                  <a:schemeClr val="accent4"/>
                </a:solidFill>
                <a:latin typeface="DM Sans"/>
                <a:ea typeface="DM Sans"/>
                <a:cs typeface="DM Sans"/>
                <a:sym typeface="DM Sans"/>
              </a:rPr>
              <a:t>Hamburguesa </a:t>
            </a:r>
            <a:r>
              <a:rPr lang="es-419" sz="1350">
                <a:latin typeface="DM Sans"/>
                <a:ea typeface="DM Sans"/>
                <a:cs typeface="DM Sans"/>
                <a:sym typeface="DM Sans"/>
              </a:rPr>
              <a:t>que permita registrar nombre de la hamburguesa, el precio, los ingredientes, y el número de combo.</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instanciar al menos cinco (5) objetos usando esta clase, asociarlos a un array, y almacenarlos con la clave ‘hamburguesas’ en el </a:t>
            </a:r>
            <a:r>
              <a:rPr lang="es-419" sz="1350">
                <a:solidFill>
                  <a:schemeClr val="accent4"/>
                </a:solidFill>
                <a:latin typeface="DM Sans"/>
                <a:ea typeface="DM Sans"/>
                <a:cs typeface="DM Sans"/>
                <a:sym typeface="DM Sans"/>
              </a:rPr>
              <a:t>localStorage</a:t>
            </a:r>
            <a:r>
              <a:rPr lang="es-419" sz="1350">
                <a:latin typeface="DM Sans"/>
                <a:ea typeface="DM Sans"/>
                <a:cs typeface="DM Sans"/>
                <a:sym typeface="DM Sans"/>
              </a:rPr>
              <a:t>.</a:t>
            </a:r>
            <a:endParaRPr sz="1350">
              <a:latin typeface="DM Sans"/>
              <a:ea typeface="DM Sans"/>
              <a:cs typeface="DM Sans"/>
              <a:sym typeface="DM Sans"/>
            </a:endParaRPr>
          </a:p>
        </p:txBody>
      </p:sp>
      <p:sp>
        <p:nvSpPr>
          <p:cNvPr id="840" name="Google Shape;840;p139"/>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841" name="Google Shape;841;p139"/>
          <p:cNvSpPr txBox="1"/>
          <p:nvPr/>
        </p:nvSpPr>
        <p:spPr>
          <a:xfrm>
            <a:off x="4584550" y="348340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Para almacenar un array de objeto en el storage, es necesario emplear el método </a:t>
            </a:r>
            <a:r>
              <a:rPr lang="es-419" sz="1200">
                <a:solidFill>
                  <a:schemeClr val="accent4"/>
                </a:solidFill>
                <a:latin typeface="DM Sans"/>
                <a:ea typeface="DM Sans"/>
                <a:cs typeface="DM Sans"/>
                <a:sym typeface="DM Sans"/>
              </a:rPr>
              <a:t>stringify</a:t>
            </a:r>
            <a:r>
              <a:rPr lang="es-419" sz="1200">
                <a:solidFill>
                  <a:schemeClr val="dk2"/>
                </a:solidFill>
                <a:latin typeface="DM Sans"/>
                <a:ea typeface="DM Sans"/>
                <a:cs typeface="DM Sans"/>
                <a:sym typeface="DM Sans"/>
              </a:rPr>
              <a:t>. La propiedad “ingredientes” puede ser un array de ingredientes.</a:t>
            </a:r>
            <a:endParaRPr sz="1200">
              <a:solidFill>
                <a:schemeClr val="dk2"/>
              </a:solidFill>
              <a:latin typeface="DM Sans"/>
              <a:ea typeface="DM Sans"/>
              <a:cs typeface="DM Sans"/>
              <a:sym typeface="DM Sans"/>
            </a:endParaRPr>
          </a:p>
        </p:txBody>
      </p:sp>
      <p:pic>
        <p:nvPicPr>
          <p:cNvPr id="842" name="Google Shape;842;p139" title="ícono de codertips"/>
          <p:cNvPicPr preferRelativeResize="0"/>
          <p:nvPr/>
        </p:nvPicPr>
        <p:blipFill>
          <a:blip r:embed="rId3">
            <a:alphaModFix/>
          </a:blip>
          <a:stretch>
            <a:fillRect/>
          </a:stretch>
        </p:blipFill>
        <p:spPr>
          <a:xfrm>
            <a:off x="4717172" y="3895632"/>
            <a:ext cx="283743" cy="283743"/>
          </a:xfrm>
          <a:prstGeom prst="rect">
            <a:avLst/>
          </a:prstGeom>
          <a:noFill/>
          <a:ln>
            <a:noFill/>
          </a:ln>
        </p:spPr>
      </p:pic>
      <p:pic>
        <p:nvPicPr>
          <p:cNvPr id="843" name="Google Shape;843;p139"/>
          <p:cNvPicPr preferRelativeResize="0"/>
          <p:nvPr/>
        </p:nvPicPr>
        <p:blipFill rotWithShape="1">
          <a:blip r:embed="rId4">
            <a:alphaModFix/>
          </a:blip>
          <a:srcRect b="0" l="21606" r="2607" t="0"/>
          <a:stretch/>
        </p:blipFill>
        <p:spPr>
          <a:xfrm>
            <a:off x="0" y="0"/>
            <a:ext cx="4419725" cy="5143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0"/>
          <p:cNvSpPr txBox="1"/>
          <p:nvPr/>
        </p:nvSpPr>
        <p:spPr>
          <a:xfrm>
            <a:off x="4597450" y="609900"/>
            <a:ext cx="4500600" cy="960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Actividad</a:t>
            </a:r>
            <a:r>
              <a:rPr b="1" lang="es-419" sz="2800">
                <a:solidFill>
                  <a:schemeClr val="dk1"/>
                </a:solidFill>
                <a:latin typeface="DM Sans"/>
                <a:ea typeface="DM Sans"/>
                <a:cs typeface="DM Sans"/>
                <a:sym typeface="DM Sans"/>
              </a:rPr>
              <a:t> 4</a:t>
            </a:r>
            <a:endParaRPr b="1" sz="28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Comprar hamburguesa</a:t>
            </a:r>
            <a:endParaRPr b="1" sz="2800">
              <a:solidFill>
                <a:schemeClr val="dk1"/>
              </a:solidFill>
              <a:latin typeface="DM Sans"/>
              <a:ea typeface="DM Sans"/>
              <a:cs typeface="DM Sans"/>
              <a:sym typeface="DM Sans"/>
            </a:endParaRPr>
          </a:p>
        </p:txBody>
      </p:sp>
      <p:sp>
        <p:nvSpPr>
          <p:cNvPr id="849" name="Google Shape;849;p140"/>
          <p:cNvSpPr txBox="1"/>
          <p:nvPr/>
        </p:nvSpPr>
        <p:spPr>
          <a:xfrm>
            <a:off x="4613350" y="1570500"/>
            <a:ext cx="4039200" cy="19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Obtener desde el </a:t>
            </a:r>
            <a:r>
              <a:rPr lang="es-419" sz="1250">
                <a:solidFill>
                  <a:schemeClr val="accent4"/>
                </a:solidFill>
                <a:latin typeface="DM Sans"/>
                <a:ea typeface="DM Sans"/>
                <a:cs typeface="DM Sans"/>
                <a:sym typeface="DM Sans"/>
              </a:rPr>
              <a:t>localStorage</a:t>
            </a:r>
            <a:r>
              <a:rPr lang="es-419" sz="1250">
                <a:latin typeface="DM Sans"/>
                <a:ea typeface="DM Sans"/>
                <a:cs typeface="DM Sans"/>
                <a:sym typeface="DM Sans"/>
              </a:rPr>
              <a:t> el array de objetos almacenado durante la actividad 3, con la clave ‘hamburguesas’. Recorrer el array generando un listado con el detalle de cada hamburguesa, asociando un número de selección en función de la posición.</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Por último, capturar una entrada con la selección del usuario, confirmando la información del producto escogido.</a:t>
            </a:r>
            <a:endParaRPr sz="1250">
              <a:latin typeface="DM Sans"/>
              <a:ea typeface="DM Sans"/>
              <a:cs typeface="DM Sans"/>
              <a:sym typeface="DM Sans"/>
            </a:endParaRPr>
          </a:p>
        </p:txBody>
      </p:sp>
      <p:sp>
        <p:nvSpPr>
          <p:cNvPr id="850" name="Google Shape;850;p140"/>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851" name="Google Shape;851;p140"/>
          <p:cNvSpPr txBox="1"/>
          <p:nvPr/>
        </p:nvSpPr>
        <p:spPr>
          <a:xfrm>
            <a:off x="4600450" y="3486912"/>
            <a:ext cx="4065000" cy="1031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4</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Para obtener un array de objeto desde el storage, es necesario emplear el método parse. Se recomienda emplear un for con índice para determinar el número de selección. </a:t>
            </a:r>
            <a:endParaRPr sz="1100">
              <a:solidFill>
                <a:schemeClr val="dk2"/>
              </a:solidFill>
              <a:latin typeface="DM Sans"/>
              <a:ea typeface="DM Sans"/>
              <a:cs typeface="DM Sans"/>
              <a:sym typeface="DM Sans"/>
            </a:endParaRPr>
          </a:p>
        </p:txBody>
      </p:sp>
      <p:pic>
        <p:nvPicPr>
          <p:cNvPr id="852" name="Google Shape;852;p140" title="ícono de codertips"/>
          <p:cNvPicPr preferRelativeResize="0"/>
          <p:nvPr/>
        </p:nvPicPr>
        <p:blipFill>
          <a:blip r:embed="rId3">
            <a:alphaModFix/>
          </a:blip>
          <a:stretch>
            <a:fillRect/>
          </a:stretch>
        </p:blipFill>
        <p:spPr>
          <a:xfrm>
            <a:off x="4717172" y="3860732"/>
            <a:ext cx="283743" cy="283743"/>
          </a:xfrm>
          <a:prstGeom prst="rect">
            <a:avLst/>
          </a:prstGeom>
          <a:noFill/>
          <a:ln>
            <a:noFill/>
          </a:ln>
        </p:spPr>
      </p:pic>
      <p:pic>
        <p:nvPicPr>
          <p:cNvPr id="853" name="Google Shape;853;p140"/>
          <p:cNvPicPr preferRelativeResize="0"/>
          <p:nvPr/>
        </p:nvPicPr>
        <p:blipFill rotWithShape="1">
          <a:blip r:embed="rId4">
            <a:alphaModFix/>
          </a:blip>
          <a:srcRect b="0" l="25267" r="0" t="0"/>
          <a:stretch/>
        </p:blipFill>
        <p:spPr>
          <a:xfrm>
            <a:off x="0" y="0"/>
            <a:ext cx="4465225"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1"/>
          <p:cNvSpPr txBox="1"/>
          <p:nvPr/>
        </p:nvSpPr>
        <p:spPr>
          <a:xfrm>
            <a:off x="4717225" y="468263"/>
            <a:ext cx="39513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5</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Aumentar precios</a:t>
            </a:r>
            <a:endParaRPr b="1" sz="3400">
              <a:solidFill>
                <a:schemeClr val="dk1"/>
              </a:solidFill>
              <a:latin typeface="DM Sans"/>
              <a:ea typeface="DM Sans"/>
              <a:cs typeface="DM Sans"/>
              <a:sym typeface="DM Sans"/>
            </a:endParaRPr>
          </a:p>
        </p:txBody>
      </p:sp>
      <p:sp>
        <p:nvSpPr>
          <p:cNvPr id="859" name="Google Shape;859;p141"/>
          <p:cNvSpPr txBox="1"/>
          <p:nvPr/>
        </p:nvSpPr>
        <p:spPr>
          <a:xfrm>
            <a:off x="4732682" y="1622046"/>
            <a:ext cx="39204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Obtener desde el localStorage el array de objetos almacenado durante la actividad 3, con la clave ‘hamburguesas’. Recorrer el array , aumentando en un 30% el precio de cada producto. Por último, volver a almacenar el array modificado en el localStorage con la misma clave.</a:t>
            </a:r>
            <a:endParaRPr sz="1450">
              <a:latin typeface="DM Sans"/>
              <a:ea typeface="DM Sans"/>
              <a:cs typeface="DM Sans"/>
              <a:sym typeface="DM Sans"/>
            </a:endParaRPr>
          </a:p>
        </p:txBody>
      </p:sp>
      <p:sp>
        <p:nvSpPr>
          <p:cNvPr id="860" name="Google Shape;860;p141"/>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861" name="Google Shape;861;p141"/>
          <p:cNvSpPr txBox="1"/>
          <p:nvPr/>
        </p:nvSpPr>
        <p:spPr>
          <a:xfrm>
            <a:off x="4720087" y="3298592"/>
            <a:ext cx="39456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Para actualizar algo almacenado en storage, se sobrescribe el valor usando la misma clave. Se recomienda añadir un método de clase para aumentar cierto porcentaje todas las hamburguesas.</a:t>
            </a:r>
            <a:endParaRPr sz="1200">
              <a:solidFill>
                <a:schemeClr val="dk2"/>
              </a:solidFill>
              <a:latin typeface="DM Sans"/>
              <a:ea typeface="DM Sans"/>
              <a:cs typeface="DM Sans"/>
              <a:sym typeface="DM Sans"/>
            </a:endParaRPr>
          </a:p>
        </p:txBody>
      </p:sp>
      <p:pic>
        <p:nvPicPr>
          <p:cNvPr id="862" name="Google Shape;862;p141" title="ícono de codertips"/>
          <p:cNvPicPr preferRelativeResize="0"/>
          <p:nvPr/>
        </p:nvPicPr>
        <p:blipFill>
          <a:blip r:embed="rId3">
            <a:alphaModFix/>
          </a:blip>
          <a:stretch>
            <a:fillRect/>
          </a:stretch>
        </p:blipFill>
        <p:spPr>
          <a:xfrm>
            <a:off x="4835572" y="3803232"/>
            <a:ext cx="283743" cy="283743"/>
          </a:xfrm>
          <a:prstGeom prst="rect">
            <a:avLst/>
          </a:prstGeom>
          <a:noFill/>
          <a:ln>
            <a:noFill/>
          </a:ln>
        </p:spPr>
      </p:pic>
      <p:pic>
        <p:nvPicPr>
          <p:cNvPr id="863" name="Google Shape;863;p141"/>
          <p:cNvPicPr preferRelativeResize="0"/>
          <p:nvPr/>
        </p:nvPicPr>
        <p:blipFill rotWithShape="1">
          <a:blip r:embed="rId4">
            <a:alphaModFix/>
          </a:blip>
          <a:srcRect b="0" l="31168" r="3681" t="0"/>
          <a:stretch/>
        </p:blipFill>
        <p:spPr>
          <a:xfrm>
            <a:off x="0" y="0"/>
            <a:ext cx="4376400" cy="48833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43"/>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1</a:t>
            </a:r>
            <a:endParaRPr b="1" sz="4000">
              <a:solidFill>
                <a:schemeClr val="dk1"/>
              </a:solidFill>
              <a:latin typeface="DM Sans"/>
              <a:ea typeface="DM Sans"/>
              <a:cs typeface="DM Sans"/>
              <a:sym typeface="DM Sans"/>
            </a:endParaRPr>
          </a:p>
        </p:txBody>
      </p:sp>
      <p:sp>
        <p:nvSpPr>
          <p:cNvPr id="874" name="Google Shape;874;p143"/>
          <p:cNvSpPr txBox="1"/>
          <p:nvPr/>
        </p:nvSpPr>
        <p:spPr>
          <a:xfrm>
            <a:off x="475500" y="1578000"/>
            <a:ext cx="8193000" cy="1987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usuario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localStorage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getItem</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if</a:t>
            </a:r>
            <a:r>
              <a:rPr lang="es-419">
                <a:solidFill>
                  <a:srgbClr val="F6F6F4"/>
                </a:solidFill>
                <a:latin typeface="Courier New"/>
                <a:ea typeface="Courier New"/>
                <a:cs typeface="Courier New"/>
                <a:sym typeface="Courier New"/>
              </a:rPr>
              <a:t> (usuario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null</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localStorage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setItem</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else</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alert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EL NOMBRE ES </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usuario);</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44"/>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2</a:t>
            </a:r>
            <a:endParaRPr b="1" sz="4000">
              <a:solidFill>
                <a:schemeClr val="dk1"/>
              </a:solidFill>
              <a:latin typeface="DM Sans"/>
              <a:ea typeface="DM Sans"/>
              <a:cs typeface="DM Sans"/>
              <a:sym typeface="DM Sans"/>
            </a:endParaRPr>
          </a:p>
        </p:txBody>
      </p:sp>
      <p:sp>
        <p:nvSpPr>
          <p:cNvPr id="880" name="Google Shape;880;p144"/>
          <p:cNvSpPr txBox="1"/>
          <p:nvPr/>
        </p:nvSpPr>
        <p:spPr>
          <a:xfrm>
            <a:off x="475500" y="1207175"/>
            <a:ext cx="8193000" cy="3890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comidas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localStorage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getItem</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comidas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(comidas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null</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5</a:t>
            </a:r>
            <a:r>
              <a:rPr lang="es-419" sz="1200">
                <a:solidFill>
                  <a:srgbClr val="F6F6F4"/>
                </a:solidFill>
                <a:latin typeface="Courier New"/>
                <a:ea typeface="Courier New"/>
                <a:cs typeface="Courier New"/>
                <a:sym typeface="Courier New"/>
              </a:rPr>
              <a:t>;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COMIDA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localStorage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setItem</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comidas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menu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arrayComidas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comidas.</a:t>
            </a:r>
            <a:r>
              <a:rPr lang="es-419" sz="1200">
                <a:solidFill>
                  <a:srgbClr val="62E884"/>
                </a:solidFill>
                <a:latin typeface="Courier New"/>
                <a:ea typeface="Courier New"/>
                <a:cs typeface="Courier New"/>
                <a:sym typeface="Courier New"/>
              </a:rPr>
              <a:t>split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nombreComida</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of</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arrayComidas</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menu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nombreComida</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(menu);</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81" name="Google Shape;881;p14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6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45"/>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3</a:t>
            </a:r>
            <a:endParaRPr b="1" sz="4000">
              <a:solidFill>
                <a:schemeClr val="dk1"/>
              </a:solidFill>
              <a:latin typeface="DM Sans"/>
              <a:ea typeface="DM Sans"/>
              <a:cs typeface="DM Sans"/>
              <a:sym typeface="DM Sans"/>
            </a:endParaRPr>
          </a:p>
        </p:txBody>
      </p:sp>
      <p:pic>
        <p:nvPicPr>
          <p:cNvPr id="887" name="Google Shape;887;p14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88" name="Google Shape;888;p145"/>
          <p:cNvSpPr txBox="1"/>
          <p:nvPr/>
        </p:nvSpPr>
        <p:spPr>
          <a:xfrm>
            <a:off x="475350" y="1207175"/>
            <a:ext cx="8193000" cy="3742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precio</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ingredientes</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combo</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.nombre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parseFloat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precio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.ingredientes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ingredientes</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.combo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parseInt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combo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Burger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Doble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Panceta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Pollo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Pollo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Super Krusty</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huevo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5</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Vegan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Espinaca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Soja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7</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stringify</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89" name="Google Shape;889;p14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46"/>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t>
            </a: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 4</a:t>
            </a:r>
            <a:endParaRPr b="1" sz="4000">
              <a:solidFill>
                <a:schemeClr val="dk1"/>
              </a:solidFill>
              <a:latin typeface="DM Sans"/>
              <a:ea typeface="DM Sans"/>
              <a:cs typeface="DM Sans"/>
              <a:sym typeface="DM Sans"/>
            </a:endParaRPr>
          </a:p>
        </p:txBody>
      </p:sp>
      <p:sp>
        <p:nvSpPr>
          <p:cNvPr id="895" name="Google Shape;895;p146"/>
          <p:cNvSpPr txBox="1"/>
          <p:nvPr/>
        </p:nvSpPr>
        <p:spPr>
          <a:xfrm>
            <a:off x="66600" y="1207175"/>
            <a:ext cx="9010800" cy="362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almacenadas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getItem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(almacenadas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null</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array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parse</a:t>
            </a:r>
            <a:r>
              <a:rPr lang="es-419" sz="1100">
                <a:solidFill>
                  <a:srgbClr val="F6F6F4"/>
                </a:solidFill>
                <a:latin typeface="Courier New"/>
                <a:ea typeface="Courier New"/>
                <a:cs typeface="Courier New"/>
                <a:sym typeface="Courier New"/>
              </a:rPr>
              <a:t>(almacenadas);</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salida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SELECCIONAR HAMBURGUESA </a:t>
            </a:r>
            <a:r>
              <a:rPr lang="es-419" sz="1100">
                <a:solidFill>
                  <a:srgbClr val="F286C4"/>
                </a:solidFill>
                <a:latin typeface="Courier New"/>
                <a:ea typeface="Courier New"/>
                <a:cs typeface="Courier New"/>
                <a:sym typeface="Courier New"/>
              </a:rPr>
              <a:t>\n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for</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index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 index </a:t>
            </a:r>
            <a:r>
              <a:rPr lang="es-419" sz="1100">
                <a:solidFill>
                  <a:srgbClr val="F286C4"/>
                </a:solidFill>
                <a:latin typeface="Courier New"/>
                <a:ea typeface="Courier New"/>
                <a:cs typeface="Courier New"/>
                <a:sym typeface="Courier New"/>
              </a:rPr>
              <a:t>&lt;</a:t>
            </a:r>
            <a:r>
              <a:rPr lang="es-419" sz="1100">
                <a:solidFill>
                  <a:srgbClr val="F6F6F4"/>
                </a:solidFill>
                <a:latin typeface="Courier New"/>
                <a:ea typeface="Courier New"/>
                <a:cs typeface="Courier New"/>
                <a:sym typeface="Courier New"/>
              </a:rPr>
              <a:t> array.length; index</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salida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-&gt;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array[index].ingredientes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array[index].precio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(salida);</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parseInt</a:t>
            </a:r>
            <a:r>
              <a:rPr lang="es-419" sz="1100">
                <a:solidFill>
                  <a:srgbClr val="F6F6F4"/>
                </a:solidFill>
                <a:latin typeface="Courier New"/>
                <a:ea typeface="Courier New"/>
                <a:cs typeface="Courier New"/>
                <a:sym typeface="Courier New"/>
              </a:rPr>
              <a:t>(</a:t>
            </a:r>
            <a:r>
              <a:rPr lang="es-419" sz="1100">
                <a:solidFill>
                  <a:srgbClr val="97E1F1"/>
                </a:solidFill>
                <a:latin typeface="Courier New"/>
                <a:ea typeface="Courier New"/>
                <a:cs typeface="Courier New"/>
                <a:sym typeface="Courier New"/>
              </a:rPr>
              <a:t>prompt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INGRESAR HAMBURGUESA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&amp;&amp;</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&lt;</a:t>
            </a:r>
            <a:r>
              <a:rPr lang="es-419" sz="1100">
                <a:solidFill>
                  <a:srgbClr val="F6F6F4"/>
                </a:solidFill>
                <a:latin typeface="Courier New"/>
                <a:ea typeface="Courier New"/>
                <a:cs typeface="Courier New"/>
                <a:sym typeface="Courier New"/>
              </a:rPr>
              <a:t> array.length))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HAMBURGUESA SELECCIONADA </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array[eleccion].nombre)</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 </a:t>
            </a:r>
            <a:r>
              <a:rPr lang="es-419" sz="1100">
                <a:solidFill>
                  <a:srgbClr val="F286C4"/>
                </a:solidFill>
                <a:latin typeface="Courier New"/>
                <a:ea typeface="Courier New"/>
                <a:cs typeface="Courier New"/>
                <a:sym typeface="Courier New"/>
              </a:rPr>
              <a:t>else</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ERROR DE SELECCION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96" name="Google Shape;896;p14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47"/>
          <p:cNvSpPr txBox="1"/>
          <p:nvPr/>
        </p:nvSpPr>
        <p:spPr>
          <a:xfrm>
            <a:off x="475500" y="468275"/>
            <a:ext cx="81930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Solución propuesta </a:t>
            </a:r>
            <a:r>
              <a:rPr b="1" lang="es-419" sz="3200">
                <a:solidFill>
                  <a:schemeClr val="dk1"/>
                </a:solidFill>
                <a:latin typeface="DM Sans"/>
                <a:ea typeface="DM Sans"/>
                <a:cs typeface="DM Sans"/>
                <a:sym typeface="DM Sans"/>
              </a:rPr>
              <a:t>Actividad</a:t>
            </a:r>
            <a:r>
              <a:rPr b="1" lang="es-419" sz="3200">
                <a:solidFill>
                  <a:schemeClr val="dk1"/>
                </a:solidFill>
                <a:latin typeface="DM Sans"/>
                <a:ea typeface="DM Sans"/>
                <a:cs typeface="DM Sans"/>
                <a:sym typeface="DM Sans"/>
              </a:rPr>
              <a:t> 5</a:t>
            </a:r>
            <a:endParaRPr b="1" sz="3200">
              <a:solidFill>
                <a:schemeClr val="dk1"/>
              </a:solidFill>
              <a:latin typeface="DM Sans"/>
              <a:ea typeface="DM Sans"/>
              <a:cs typeface="DM Sans"/>
              <a:sym typeface="DM Sans"/>
            </a:endParaRPr>
          </a:p>
        </p:txBody>
      </p:sp>
      <p:pic>
        <p:nvPicPr>
          <p:cNvPr id="902" name="Google Shape;902;p14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03" name="Google Shape;903;p147"/>
          <p:cNvSpPr txBox="1"/>
          <p:nvPr/>
        </p:nvSpPr>
        <p:spPr>
          <a:xfrm>
            <a:off x="475350" y="1720200"/>
            <a:ext cx="8193000" cy="1703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guardadas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getItem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(guardadas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null</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array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parse</a:t>
            </a:r>
            <a:r>
              <a:rPr lang="es-419" sz="1100">
                <a:solidFill>
                  <a:srgbClr val="F6F6F4"/>
                </a:solidFill>
                <a:latin typeface="Courier New"/>
                <a:ea typeface="Courier New"/>
                <a:cs typeface="Courier New"/>
                <a:sym typeface="Courier New"/>
              </a:rPr>
              <a:t>(guardadas);</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array.</a:t>
            </a:r>
            <a:r>
              <a:rPr lang="es-419" sz="1100">
                <a:solidFill>
                  <a:srgbClr val="62E884"/>
                </a:solidFill>
                <a:latin typeface="Courier New"/>
                <a:ea typeface="Courier New"/>
                <a:cs typeface="Courier New"/>
                <a:sym typeface="Courier New"/>
              </a:rPr>
              <a:t>forEach</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0.3</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stringify</a:t>
            </a:r>
            <a:r>
              <a:rPr lang="es-419" sz="1100">
                <a:solidFill>
                  <a:srgbClr val="F6F6F4"/>
                </a:solidFill>
                <a:latin typeface="Courier New"/>
                <a:ea typeface="Courier New"/>
                <a:cs typeface="Courier New"/>
                <a:sym typeface="Courier New"/>
              </a:rPr>
              <a:t>(array));</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48"/>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909" name="Google Shape;909;p148"/>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8</a:t>
            </a:r>
            <a:endParaRPr sz="1600">
              <a:solidFill>
                <a:schemeClr val="lt1"/>
              </a:solidFill>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4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a:t>
            </a:r>
            <a:r>
              <a:rPr b="1" lang="es-419" sz="4000">
                <a:solidFill>
                  <a:schemeClr val="dk1"/>
                </a:solidFill>
                <a:latin typeface="DM Sans"/>
                <a:ea typeface="DM Sans"/>
                <a:cs typeface="DM Sans"/>
                <a:sym typeface="DM Sans"/>
              </a:rPr>
              <a:t>es</a:t>
            </a:r>
            <a:endParaRPr b="1" sz="4000">
              <a:solidFill>
                <a:schemeClr val="dk1"/>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0"/>
          <p:cNvSpPr txBox="1"/>
          <p:nvPr/>
        </p:nvSpPr>
        <p:spPr>
          <a:xfrm>
            <a:off x="4566950" y="316896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rgbClr val="595959"/>
                </a:solidFill>
                <a:latin typeface="DM Sans"/>
                <a:ea typeface="DM Sans"/>
                <a:cs typeface="DM Sans"/>
                <a:sym typeface="DM Sans"/>
              </a:rPr>
              <a:t>Se recomienda recorrer el array con for...of. En cada repetición se crea un elemento con </a:t>
            </a:r>
            <a:r>
              <a:rPr lang="es-419" sz="1200">
                <a:solidFill>
                  <a:schemeClr val="accent4"/>
                </a:solidFill>
                <a:latin typeface="DM Sans"/>
                <a:ea typeface="DM Sans"/>
                <a:cs typeface="DM Sans"/>
                <a:sym typeface="DM Sans"/>
              </a:rPr>
              <a:t>createElement</a:t>
            </a:r>
            <a:r>
              <a:rPr lang="es-419" sz="1200">
                <a:solidFill>
                  <a:srgbClr val="595959"/>
                </a:solidFill>
                <a:latin typeface="DM Sans"/>
                <a:ea typeface="DM Sans"/>
                <a:cs typeface="DM Sans"/>
                <a:sym typeface="DM Sans"/>
              </a:rPr>
              <a:t>, se modifica su </a:t>
            </a:r>
            <a:r>
              <a:rPr lang="es-419" sz="1200">
                <a:solidFill>
                  <a:schemeClr val="accent4"/>
                </a:solidFill>
                <a:latin typeface="DM Sans"/>
                <a:ea typeface="DM Sans"/>
                <a:cs typeface="DM Sans"/>
                <a:sym typeface="DM Sans"/>
              </a:rPr>
              <a:t>innerHTML</a:t>
            </a:r>
            <a:r>
              <a:rPr lang="es-419" sz="1200">
                <a:solidFill>
                  <a:srgbClr val="595959"/>
                </a:solidFill>
                <a:latin typeface="DM Sans"/>
                <a:ea typeface="DM Sans"/>
                <a:cs typeface="DM Sans"/>
                <a:sym typeface="DM Sans"/>
              </a:rPr>
              <a:t>, y se lo agrega con </a:t>
            </a:r>
            <a:r>
              <a:rPr lang="es-419" sz="1200">
                <a:solidFill>
                  <a:schemeClr val="accent4"/>
                </a:solidFill>
                <a:latin typeface="DM Sans"/>
                <a:ea typeface="DM Sans"/>
                <a:cs typeface="DM Sans"/>
                <a:sym typeface="DM Sans"/>
              </a:rPr>
              <a:t>append</a:t>
            </a:r>
            <a:r>
              <a:rPr lang="es-419" sz="1200">
                <a:solidFill>
                  <a:srgbClr val="595959"/>
                </a:solidFill>
                <a:latin typeface="DM Sans"/>
                <a:ea typeface="DM Sans"/>
                <a:cs typeface="DM Sans"/>
                <a:sym typeface="DM Sans"/>
              </a:rPr>
              <a:t>.</a:t>
            </a:r>
            <a:endParaRPr sz="1200">
              <a:solidFill>
                <a:srgbClr val="595959"/>
              </a:solidFill>
              <a:latin typeface="DM Sans"/>
              <a:ea typeface="DM Sans"/>
              <a:cs typeface="DM Sans"/>
              <a:sym typeface="DM Sans"/>
            </a:endParaRPr>
          </a:p>
        </p:txBody>
      </p:sp>
      <p:grpSp>
        <p:nvGrpSpPr>
          <p:cNvPr id="920" name="Google Shape;920;p150"/>
          <p:cNvGrpSpPr/>
          <p:nvPr/>
        </p:nvGrpSpPr>
        <p:grpSpPr>
          <a:xfrm>
            <a:off x="4608801" y="3558659"/>
            <a:ext cx="465285" cy="465285"/>
            <a:chOff x="4202550" y="994173"/>
            <a:chExt cx="738900" cy="738900"/>
          </a:xfrm>
        </p:grpSpPr>
        <p:sp>
          <p:nvSpPr>
            <p:cNvPr id="921" name="Google Shape;921;p150"/>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922" name="Google Shape;922;p150" title="ícono de codertips"/>
            <p:cNvPicPr preferRelativeResize="0"/>
            <p:nvPr/>
          </p:nvPicPr>
          <p:blipFill>
            <a:blip r:embed="rId3">
              <a:alphaModFix/>
            </a:blip>
            <a:stretch>
              <a:fillRect/>
            </a:stretch>
          </p:blipFill>
          <p:spPr>
            <a:xfrm>
              <a:off x="4346680" y="1029940"/>
              <a:ext cx="450600" cy="450600"/>
            </a:xfrm>
            <a:prstGeom prst="rect">
              <a:avLst/>
            </a:prstGeom>
            <a:noFill/>
            <a:ln>
              <a:noFill/>
            </a:ln>
          </p:spPr>
        </p:pic>
      </p:grpSp>
      <p:sp>
        <p:nvSpPr>
          <p:cNvPr id="923" name="Google Shape;923;p150"/>
          <p:cNvSpPr txBox="1"/>
          <p:nvPr/>
        </p:nvSpPr>
        <p:spPr>
          <a:xfrm>
            <a:off x="4579850" y="852800"/>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Bienvenido a…</a:t>
            </a:r>
            <a:endParaRPr b="1" sz="3400">
              <a:solidFill>
                <a:schemeClr val="dk1"/>
              </a:solidFill>
              <a:latin typeface="DM Sans"/>
              <a:ea typeface="DM Sans"/>
              <a:cs typeface="DM Sans"/>
              <a:sym typeface="DM Sans"/>
            </a:endParaRPr>
          </a:p>
        </p:txBody>
      </p:sp>
      <p:sp>
        <p:nvSpPr>
          <p:cNvPr id="924" name="Google Shape;924;p150"/>
          <p:cNvSpPr txBox="1"/>
          <p:nvPr/>
        </p:nvSpPr>
        <p:spPr>
          <a:xfrm>
            <a:off x="4579850" y="2170163"/>
            <a:ext cx="4039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 array con nombres de ciudades y recorrerlo. Por cada ciudad, crear una etiqueta </a:t>
            </a:r>
            <a:r>
              <a:rPr lang="es-419" sz="1350">
                <a:solidFill>
                  <a:schemeClr val="accent4"/>
                </a:solidFill>
                <a:latin typeface="DM Sans"/>
                <a:ea typeface="DM Sans"/>
                <a:cs typeface="DM Sans"/>
                <a:sym typeface="DM Sans"/>
              </a:rPr>
              <a:t>h2</a:t>
            </a:r>
            <a:r>
              <a:rPr lang="es-419" sz="1350">
                <a:latin typeface="DM Sans"/>
                <a:ea typeface="DM Sans"/>
                <a:cs typeface="DM Sans"/>
                <a:sym typeface="DM Sans"/>
              </a:rPr>
              <a:t> que contenga el nombre, y agregarla al body.</a:t>
            </a:r>
            <a:endParaRPr sz="1350">
              <a:latin typeface="DM Sans"/>
              <a:ea typeface="DM Sans"/>
              <a:cs typeface="DM Sans"/>
              <a:sym typeface="DM Sans"/>
            </a:endParaRPr>
          </a:p>
        </p:txBody>
      </p:sp>
      <p:pic>
        <p:nvPicPr>
          <p:cNvPr id="925" name="Google Shape;925;p150"/>
          <p:cNvPicPr preferRelativeResize="0"/>
          <p:nvPr/>
        </p:nvPicPr>
        <p:blipFill>
          <a:blip r:embed="rId4">
            <a:alphaModFix/>
          </a:blip>
          <a:stretch>
            <a:fillRect/>
          </a:stretch>
        </p:blipFill>
        <p:spPr>
          <a:xfrm>
            <a:off x="0" y="0"/>
            <a:ext cx="3297374" cy="5143500"/>
          </a:xfrm>
          <a:prstGeom prst="rect">
            <a:avLst/>
          </a:prstGeom>
          <a:noFill/>
          <a:ln>
            <a:noFill/>
          </a:ln>
        </p:spPr>
      </p:pic>
      <p:sp>
        <p:nvSpPr>
          <p:cNvPr id="926" name="Google Shape;926;p150"/>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927" name="Google Shape;927;p150"/>
          <p:cNvPicPr preferRelativeResize="0"/>
          <p:nvPr/>
        </p:nvPicPr>
        <p:blipFill rotWithShape="1">
          <a:blip r:embed="rId5">
            <a:alphaModFix/>
          </a:blip>
          <a:srcRect b="0" l="47067" r="0" t="0"/>
          <a:stretch/>
        </p:blipFill>
        <p:spPr>
          <a:xfrm>
            <a:off x="0" y="0"/>
            <a:ext cx="4327324" cy="497407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1"/>
          <p:cNvSpPr txBox="1"/>
          <p:nvPr/>
        </p:nvSpPr>
        <p:spPr>
          <a:xfrm>
            <a:off x="4597450" y="677000"/>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La lista</a:t>
            </a:r>
            <a:endParaRPr b="1" sz="3400">
              <a:solidFill>
                <a:schemeClr val="dk1"/>
              </a:solidFill>
              <a:latin typeface="DM Sans"/>
              <a:ea typeface="DM Sans"/>
              <a:cs typeface="DM Sans"/>
              <a:sym typeface="DM Sans"/>
            </a:endParaRPr>
          </a:p>
        </p:txBody>
      </p:sp>
      <p:sp>
        <p:nvSpPr>
          <p:cNvPr id="933" name="Google Shape;933;p151"/>
          <p:cNvSpPr txBox="1"/>
          <p:nvPr/>
        </p:nvSpPr>
        <p:spPr>
          <a:xfrm>
            <a:off x="4597450" y="1858475"/>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cinco (5) tareas de forma iterativa, cargandolas en un array. Crear una etiqueta </a:t>
            </a:r>
            <a:r>
              <a:rPr lang="es-419" sz="1350">
                <a:solidFill>
                  <a:schemeClr val="accent4"/>
                </a:solidFill>
                <a:latin typeface="DM Sans"/>
                <a:ea typeface="DM Sans"/>
                <a:cs typeface="DM Sans"/>
                <a:sym typeface="DM Sans"/>
              </a:rPr>
              <a:t>ul</a:t>
            </a:r>
            <a:r>
              <a:rPr lang="es-419" sz="1350">
                <a:latin typeface="DM Sans"/>
                <a:ea typeface="DM Sans"/>
                <a:cs typeface="DM Sans"/>
                <a:sym typeface="DM Sans"/>
              </a:rPr>
              <a:t>, y concatenar una etiqueta </a:t>
            </a:r>
            <a:r>
              <a:rPr lang="es-419" sz="1350">
                <a:solidFill>
                  <a:schemeClr val="accent4"/>
                </a:solidFill>
                <a:latin typeface="DM Sans"/>
                <a:ea typeface="DM Sans"/>
                <a:cs typeface="DM Sans"/>
                <a:sym typeface="DM Sans"/>
              </a:rPr>
              <a:t>li</a:t>
            </a:r>
            <a:r>
              <a:rPr lang="es-419" sz="1350">
                <a:latin typeface="DM Sans"/>
                <a:ea typeface="DM Sans"/>
                <a:cs typeface="DM Sans"/>
                <a:sym typeface="DM Sans"/>
              </a:rPr>
              <a:t> a un template de caracteres por cada tarea ingresada, asignando el resultado al interior de la etiqueta </a:t>
            </a:r>
            <a:r>
              <a:rPr lang="es-419" sz="1350">
                <a:solidFill>
                  <a:schemeClr val="accent4"/>
                </a:solidFill>
                <a:latin typeface="DM Sans"/>
                <a:ea typeface="DM Sans"/>
                <a:cs typeface="DM Sans"/>
                <a:sym typeface="DM Sans"/>
              </a:rPr>
              <a:t>ul</a:t>
            </a:r>
            <a:r>
              <a:rPr lang="es-419" sz="1350">
                <a:latin typeface="DM Sans"/>
                <a:ea typeface="DM Sans"/>
                <a:cs typeface="DM Sans"/>
                <a:sym typeface="DM Sans"/>
              </a:rPr>
              <a:t>. Por último, agregar la lista al body.</a:t>
            </a:r>
            <a:endParaRPr sz="1350">
              <a:latin typeface="DM Sans"/>
              <a:ea typeface="DM Sans"/>
              <a:cs typeface="DM Sans"/>
              <a:sym typeface="DM Sans"/>
            </a:endParaRPr>
          </a:p>
        </p:txBody>
      </p:sp>
      <p:pic>
        <p:nvPicPr>
          <p:cNvPr id="934" name="Google Shape;934;p151"/>
          <p:cNvPicPr preferRelativeResize="0"/>
          <p:nvPr/>
        </p:nvPicPr>
        <p:blipFill>
          <a:blip r:embed="rId3">
            <a:alphaModFix/>
          </a:blip>
          <a:stretch>
            <a:fillRect/>
          </a:stretch>
        </p:blipFill>
        <p:spPr>
          <a:xfrm>
            <a:off x="0" y="0"/>
            <a:ext cx="3297374" cy="5143500"/>
          </a:xfrm>
          <a:prstGeom prst="rect">
            <a:avLst/>
          </a:prstGeom>
          <a:noFill/>
          <a:ln>
            <a:noFill/>
          </a:ln>
        </p:spPr>
      </p:pic>
      <p:sp>
        <p:nvSpPr>
          <p:cNvPr id="935" name="Google Shape;935;p151"/>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936" name="Google Shape;936;p151"/>
          <p:cNvSpPr txBox="1"/>
          <p:nvPr/>
        </p:nvSpPr>
        <p:spPr>
          <a:xfrm>
            <a:off x="4584550" y="334476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Si tenemos que crear una estructura html más compleja,  podemos crear el nodo padre, y escribir de forma explícita el contenido del </a:t>
            </a:r>
            <a:r>
              <a:rPr lang="es-419" sz="1200">
                <a:solidFill>
                  <a:schemeClr val="accent4"/>
                </a:solidFill>
                <a:latin typeface="DM Sans"/>
                <a:ea typeface="DM Sans"/>
                <a:cs typeface="DM Sans"/>
                <a:sym typeface="DM Sans"/>
              </a:rPr>
              <a:t>innerHTML</a:t>
            </a:r>
            <a:r>
              <a:rPr lang="es-419" sz="1200">
                <a:solidFill>
                  <a:schemeClr val="dk2"/>
                </a:solidFill>
                <a:latin typeface="DM Sans"/>
                <a:ea typeface="DM Sans"/>
                <a:cs typeface="DM Sans"/>
                <a:sym typeface="DM Sans"/>
              </a:rPr>
              <a:t>.  </a:t>
            </a:r>
            <a:endParaRPr sz="1200">
              <a:solidFill>
                <a:schemeClr val="accent4"/>
              </a:solidFill>
              <a:latin typeface="DM Sans"/>
              <a:ea typeface="DM Sans"/>
              <a:cs typeface="DM Sans"/>
              <a:sym typeface="DM Sans"/>
            </a:endParaRPr>
          </a:p>
        </p:txBody>
      </p:sp>
      <p:pic>
        <p:nvPicPr>
          <p:cNvPr id="937" name="Google Shape;937;p151" title="ícono de codertips"/>
          <p:cNvPicPr preferRelativeResize="0"/>
          <p:nvPr/>
        </p:nvPicPr>
        <p:blipFill>
          <a:blip r:embed="rId4">
            <a:alphaModFix/>
          </a:blip>
          <a:stretch>
            <a:fillRect/>
          </a:stretch>
        </p:blipFill>
        <p:spPr>
          <a:xfrm>
            <a:off x="4690747" y="3756982"/>
            <a:ext cx="283743" cy="283743"/>
          </a:xfrm>
          <a:prstGeom prst="rect">
            <a:avLst/>
          </a:prstGeom>
          <a:noFill/>
          <a:ln>
            <a:noFill/>
          </a:ln>
        </p:spPr>
      </p:pic>
      <p:pic>
        <p:nvPicPr>
          <p:cNvPr id="938" name="Google Shape;938;p151"/>
          <p:cNvPicPr preferRelativeResize="0"/>
          <p:nvPr/>
        </p:nvPicPr>
        <p:blipFill rotWithShape="1">
          <a:blip r:embed="rId5">
            <a:alphaModFix/>
          </a:blip>
          <a:srcRect b="0" l="26226" r="0" t="0"/>
          <a:stretch/>
        </p:blipFill>
        <p:spPr>
          <a:xfrm>
            <a:off x="0" y="0"/>
            <a:ext cx="4442825"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52"/>
          <p:cNvSpPr txBox="1"/>
          <p:nvPr/>
        </p:nvSpPr>
        <p:spPr>
          <a:xfrm>
            <a:off x="4597450" y="46826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Elegir destino</a:t>
            </a:r>
            <a:endParaRPr b="1" sz="3400">
              <a:solidFill>
                <a:schemeClr val="dk1"/>
              </a:solidFill>
              <a:latin typeface="DM Sans"/>
              <a:ea typeface="DM Sans"/>
              <a:cs typeface="DM Sans"/>
              <a:sym typeface="DM Sans"/>
            </a:endParaRPr>
          </a:p>
        </p:txBody>
      </p:sp>
      <p:sp>
        <p:nvSpPr>
          <p:cNvPr id="944" name="Google Shape;944;p152"/>
          <p:cNvSpPr txBox="1"/>
          <p:nvPr/>
        </p:nvSpPr>
        <p:spPr>
          <a:xfrm>
            <a:off x="4597450" y="1595063"/>
            <a:ext cx="4039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 array de países, y crear una etiqueta </a:t>
            </a:r>
            <a:r>
              <a:rPr lang="es-419" sz="1350">
                <a:solidFill>
                  <a:schemeClr val="accent4"/>
                </a:solidFill>
                <a:latin typeface="DM Sans"/>
                <a:ea typeface="DM Sans"/>
                <a:cs typeface="DM Sans"/>
                <a:sym typeface="DM Sans"/>
              </a:rPr>
              <a:t>select</a:t>
            </a:r>
            <a:r>
              <a:rPr lang="es-419" sz="1350">
                <a:latin typeface="DM Sans"/>
                <a:ea typeface="DM Sans"/>
                <a:cs typeface="DM Sans"/>
                <a:sym typeface="DM Sans"/>
              </a:rPr>
              <a:t>. Por cada país, concatenar una etiqueta </a:t>
            </a:r>
            <a:r>
              <a:rPr lang="es-419" sz="1350">
                <a:solidFill>
                  <a:schemeClr val="accent4"/>
                </a:solidFill>
                <a:latin typeface="DM Sans"/>
                <a:ea typeface="DM Sans"/>
                <a:cs typeface="DM Sans"/>
                <a:sym typeface="DM Sans"/>
              </a:rPr>
              <a:t>option </a:t>
            </a:r>
            <a:r>
              <a:rPr lang="es-419" sz="1350">
                <a:latin typeface="DM Sans"/>
                <a:ea typeface="DM Sans"/>
                <a:cs typeface="DM Sans"/>
                <a:sym typeface="DM Sans"/>
              </a:rPr>
              <a:t>a una template de caracteres, asignando el resultado al interior de la etiqueta padre. El value de cada opción es la posición de la ciudad en la colección. Por último, agregar el select al body.</a:t>
            </a:r>
            <a:endParaRPr sz="1350">
              <a:latin typeface="DM Sans"/>
              <a:ea typeface="DM Sans"/>
              <a:cs typeface="DM Sans"/>
              <a:sym typeface="DM Sans"/>
            </a:endParaRPr>
          </a:p>
        </p:txBody>
      </p:sp>
      <p:sp>
        <p:nvSpPr>
          <p:cNvPr id="945" name="Google Shape;945;p152"/>
          <p:cNvSpPr txBox="1"/>
          <p:nvPr/>
        </p:nvSpPr>
        <p:spPr>
          <a:xfrm>
            <a:off x="4571650" y="3298600"/>
            <a:ext cx="40650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Un select es un elemento dedicado a elecciones de usuario, Aún no podemos detectar “qué selecciona el usuario”, pero al generar las opciones desde un array construimos una lista que varía  en función del contenido del array.</a:t>
            </a:r>
            <a:endParaRPr sz="1200">
              <a:solidFill>
                <a:schemeClr val="dk2"/>
              </a:solidFill>
              <a:latin typeface="DM Sans"/>
              <a:ea typeface="DM Sans"/>
              <a:cs typeface="DM Sans"/>
              <a:sym typeface="DM Sans"/>
            </a:endParaRPr>
          </a:p>
        </p:txBody>
      </p:sp>
      <p:pic>
        <p:nvPicPr>
          <p:cNvPr id="946" name="Google Shape;946;p152" title="ícono de codertips"/>
          <p:cNvPicPr preferRelativeResize="0"/>
          <p:nvPr/>
        </p:nvPicPr>
        <p:blipFill>
          <a:blip r:embed="rId3">
            <a:alphaModFix/>
          </a:blip>
          <a:stretch>
            <a:fillRect/>
          </a:stretch>
        </p:blipFill>
        <p:spPr>
          <a:xfrm>
            <a:off x="4717172" y="3833957"/>
            <a:ext cx="283743" cy="283743"/>
          </a:xfrm>
          <a:prstGeom prst="rect">
            <a:avLst/>
          </a:prstGeom>
          <a:noFill/>
          <a:ln>
            <a:noFill/>
          </a:ln>
        </p:spPr>
      </p:pic>
      <p:pic>
        <p:nvPicPr>
          <p:cNvPr id="947" name="Google Shape;947;p152"/>
          <p:cNvPicPr preferRelativeResize="0"/>
          <p:nvPr/>
        </p:nvPicPr>
        <p:blipFill rotWithShape="1">
          <a:blip r:embed="rId4">
            <a:alphaModFix/>
          </a:blip>
          <a:srcRect b="0" l="4619" r="12885" t="0"/>
          <a:stretch/>
        </p:blipFill>
        <p:spPr>
          <a:xfrm>
            <a:off x="0" y="0"/>
            <a:ext cx="4376400" cy="5143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53"/>
          <p:cNvSpPr txBox="1"/>
          <p:nvPr/>
        </p:nvSpPr>
        <p:spPr>
          <a:xfrm>
            <a:off x="4597500" y="571475"/>
            <a:ext cx="40710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4</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La banda</a:t>
            </a:r>
            <a:endParaRPr b="1" sz="3400">
              <a:solidFill>
                <a:schemeClr val="dk1"/>
              </a:solidFill>
              <a:latin typeface="DM Sans"/>
              <a:ea typeface="DM Sans"/>
              <a:cs typeface="DM Sans"/>
              <a:sym typeface="DM Sans"/>
            </a:endParaRPr>
          </a:p>
        </p:txBody>
      </p:sp>
      <p:sp>
        <p:nvSpPr>
          <p:cNvPr id="953" name="Google Shape;953;p153"/>
          <p:cNvSpPr txBox="1"/>
          <p:nvPr/>
        </p:nvSpPr>
        <p:spPr>
          <a:xfrm>
            <a:off x="4613400" y="1698275"/>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una clase </a:t>
            </a:r>
            <a:r>
              <a:rPr lang="es-419" sz="1350">
                <a:solidFill>
                  <a:schemeClr val="accent4"/>
                </a:solidFill>
                <a:latin typeface="DM Sans"/>
                <a:ea typeface="DM Sans"/>
                <a:cs typeface="DM Sans"/>
                <a:sym typeface="DM Sans"/>
              </a:rPr>
              <a:t>Cantante</a:t>
            </a:r>
            <a:r>
              <a:rPr lang="es-419" sz="1350">
                <a:latin typeface="DM Sans"/>
                <a:ea typeface="DM Sans"/>
                <a:cs typeface="DM Sans"/>
                <a:sym typeface="DM Sans"/>
              </a:rPr>
              <a:t>, instanciando al menos cinco (5) objetos con ella, asignándoles a un array. Luego, por cada cantante crear una etiqueta </a:t>
            </a:r>
            <a:r>
              <a:rPr lang="es-419" sz="1350">
                <a:solidFill>
                  <a:schemeClr val="accent4"/>
                </a:solidFill>
                <a:latin typeface="DM Sans"/>
                <a:ea typeface="DM Sans"/>
                <a:cs typeface="DM Sans"/>
                <a:sym typeface="DM Sans"/>
              </a:rPr>
              <a:t>div</a:t>
            </a:r>
            <a:r>
              <a:rPr lang="es-419" sz="1350">
                <a:latin typeface="DM Sans"/>
                <a:ea typeface="DM Sans"/>
                <a:cs typeface="DM Sans"/>
                <a:sym typeface="DM Sans"/>
              </a:rPr>
              <a:t>, cuya estructura interna detalle la información del objeto, agregando cada contenedor al body.</a:t>
            </a:r>
            <a:endParaRPr sz="1350">
              <a:latin typeface="DM Sans"/>
              <a:ea typeface="DM Sans"/>
              <a:cs typeface="DM Sans"/>
              <a:sym typeface="DM Sans"/>
            </a:endParaRPr>
          </a:p>
        </p:txBody>
      </p:sp>
      <p:sp>
        <p:nvSpPr>
          <p:cNvPr id="954" name="Google Shape;954;p153"/>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955" name="Google Shape;955;p153"/>
          <p:cNvSpPr txBox="1"/>
          <p:nvPr/>
        </p:nvSpPr>
        <p:spPr>
          <a:xfrm>
            <a:off x="4600500" y="3265487"/>
            <a:ext cx="40650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Se recomienda iterar el array de objetos con for...of, y por cada elemento crear un div. Usamos plantillas literales para incluir la información del objeto, y asignarla al innerHTML del contenedor.</a:t>
            </a:r>
            <a:endParaRPr sz="1200">
              <a:solidFill>
                <a:schemeClr val="dk2"/>
              </a:solidFill>
              <a:latin typeface="DM Sans"/>
              <a:ea typeface="DM Sans"/>
              <a:cs typeface="DM Sans"/>
              <a:sym typeface="DM Sans"/>
            </a:endParaRPr>
          </a:p>
        </p:txBody>
      </p:sp>
      <p:pic>
        <p:nvPicPr>
          <p:cNvPr id="956" name="Google Shape;956;p153" title="ícono de codertips"/>
          <p:cNvPicPr preferRelativeResize="0"/>
          <p:nvPr/>
        </p:nvPicPr>
        <p:blipFill>
          <a:blip r:embed="rId3">
            <a:alphaModFix/>
          </a:blip>
          <a:stretch>
            <a:fillRect/>
          </a:stretch>
        </p:blipFill>
        <p:spPr>
          <a:xfrm>
            <a:off x="4717222" y="3738932"/>
            <a:ext cx="283743" cy="283743"/>
          </a:xfrm>
          <a:prstGeom prst="rect">
            <a:avLst/>
          </a:prstGeom>
          <a:noFill/>
          <a:ln>
            <a:noFill/>
          </a:ln>
        </p:spPr>
      </p:pic>
      <p:pic>
        <p:nvPicPr>
          <p:cNvPr id="957" name="Google Shape;957;p153"/>
          <p:cNvPicPr preferRelativeResize="0"/>
          <p:nvPr/>
        </p:nvPicPr>
        <p:blipFill rotWithShape="1">
          <a:blip r:embed="rId4">
            <a:alphaModFix/>
          </a:blip>
          <a:srcRect b="0" l="21687" r="21045" t="0"/>
          <a:stretch/>
        </p:blipFill>
        <p:spPr>
          <a:xfrm>
            <a:off x="0" y="0"/>
            <a:ext cx="4427424" cy="5143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54"/>
          <p:cNvSpPr txBox="1"/>
          <p:nvPr/>
        </p:nvSpPr>
        <p:spPr>
          <a:xfrm>
            <a:off x="4717225" y="468263"/>
            <a:ext cx="39513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a:t>
            </a:r>
            <a:r>
              <a:rPr b="1" lang="es-419" sz="3400">
                <a:solidFill>
                  <a:schemeClr val="dk1"/>
                </a:solidFill>
                <a:latin typeface="DM Sans"/>
                <a:ea typeface="DM Sans"/>
                <a:cs typeface="DM Sans"/>
                <a:sym typeface="DM Sans"/>
              </a:rPr>
              <a:t> 5</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Botón contratar</a:t>
            </a:r>
            <a:endParaRPr b="1" sz="3400">
              <a:solidFill>
                <a:schemeClr val="dk1"/>
              </a:solidFill>
              <a:latin typeface="DM Sans"/>
              <a:ea typeface="DM Sans"/>
              <a:cs typeface="DM Sans"/>
              <a:sym typeface="DM Sans"/>
            </a:endParaRPr>
          </a:p>
        </p:txBody>
      </p:sp>
      <p:sp>
        <p:nvSpPr>
          <p:cNvPr id="963" name="Google Shape;963;p154"/>
          <p:cNvSpPr txBox="1"/>
          <p:nvPr/>
        </p:nvSpPr>
        <p:spPr>
          <a:xfrm>
            <a:off x="4732682" y="1595071"/>
            <a:ext cx="3920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Usando de base la resolución de la actividad 4, añadir un ‘id’ como propiedad a la clase </a:t>
            </a:r>
            <a:r>
              <a:rPr lang="es-419" sz="1250">
                <a:solidFill>
                  <a:schemeClr val="accent4"/>
                </a:solidFill>
                <a:latin typeface="DM Sans"/>
                <a:ea typeface="DM Sans"/>
                <a:cs typeface="DM Sans"/>
                <a:sym typeface="DM Sans"/>
              </a:rPr>
              <a:t>Cantante</a:t>
            </a:r>
            <a:r>
              <a:rPr lang="es-419" sz="1250">
                <a:latin typeface="DM Sans"/>
                <a:ea typeface="DM Sans"/>
                <a:cs typeface="DM Sans"/>
                <a:sym typeface="DM Sans"/>
              </a:rPr>
              <a:t>, y modificar las instancias, definiendo un identificador único por cada cantante.</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Luego, por cada </a:t>
            </a:r>
            <a:r>
              <a:rPr lang="es-419" sz="1250">
                <a:solidFill>
                  <a:schemeClr val="accent4"/>
                </a:solidFill>
                <a:latin typeface="DM Sans"/>
                <a:ea typeface="DM Sans"/>
                <a:cs typeface="DM Sans"/>
                <a:sym typeface="DM Sans"/>
              </a:rPr>
              <a:t>div </a:t>
            </a:r>
            <a:r>
              <a:rPr lang="es-419" sz="1250">
                <a:latin typeface="DM Sans"/>
                <a:ea typeface="DM Sans"/>
                <a:cs typeface="DM Sans"/>
                <a:sym typeface="DM Sans"/>
              </a:rPr>
              <a:t>generado, incluir un botón cuyo id de la etiqueta tenga el valor asociado a la propiedad ‘id’ del objeto, y el texto de cada botón sea ‘Contratar”.</a:t>
            </a:r>
            <a:endParaRPr sz="1250">
              <a:latin typeface="DM Sans"/>
              <a:ea typeface="DM Sans"/>
              <a:cs typeface="DM Sans"/>
              <a:sym typeface="DM Sans"/>
            </a:endParaRPr>
          </a:p>
        </p:txBody>
      </p:sp>
      <p:sp>
        <p:nvSpPr>
          <p:cNvPr id="964" name="Google Shape;964;p154"/>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965" name="Google Shape;965;p154"/>
          <p:cNvSpPr txBox="1"/>
          <p:nvPr/>
        </p:nvSpPr>
        <p:spPr>
          <a:xfrm>
            <a:off x="4720087" y="3298592"/>
            <a:ext cx="39456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Podemos incluir botones con ids diferentes cuando generamos una estructura html dinámica, con la intención de que cuando “el usuario presione el botón” sea posible distinguir qué objeto seleccionó.</a:t>
            </a:r>
            <a:endParaRPr sz="1200">
              <a:solidFill>
                <a:schemeClr val="dk2"/>
              </a:solidFill>
              <a:latin typeface="DM Sans"/>
              <a:ea typeface="DM Sans"/>
              <a:cs typeface="DM Sans"/>
              <a:sym typeface="DM Sans"/>
            </a:endParaRPr>
          </a:p>
        </p:txBody>
      </p:sp>
      <p:pic>
        <p:nvPicPr>
          <p:cNvPr id="966" name="Google Shape;966;p154" title="ícono de codertips"/>
          <p:cNvPicPr preferRelativeResize="0"/>
          <p:nvPr/>
        </p:nvPicPr>
        <p:blipFill>
          <a:blip r:embed="rId3">
            <a:alphaModFix/>
          </a:blip>
          <a:stretch>
            <a:fillRect/>
          </a:stretch>
        </p:blipFill>
        <p:spPr>
          <a:xfrm>
            <a:off x="4835572" y="3803232"/>
            <a:ext cx="283743" cy="283743"/>
          </a:xfrm>
          <a:prstGeom prst="rect">
            <a:avLst/>
          </a:prstGeom>
          <a:noFill/>
          <a:ln>
            <a:noFill/>
          </a:ln>
        </p:spPr>
      </p:pic>
      <p:pic>
        <p:nvPicPr>
          <p:cNvPr id="967" name="Google Shape;967;p154"/>
          <p:cNvPicPr preferRelativeResize="0"/>
          <p:nvPr/>
        </p:nvPicPr>
        <p:blipFill rotWithShape="1">
          <a:blip r:embed="rId4">
            <a:alphaModFix/>
          </a:blip>
          <a:srcRect b="0" l="18318" r="19983" t="0"/>
          <a:stretch/>
        </p:blipFill>
        <p:spPr>
          <a:xfrm>
            <a:off x="0" y="-16200"/>
            <a:ext cx="4258025" cy="5175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